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7" r:id="rId2"/>
    <p:sldId id="298" r:id="rId3"/>
    <p:sldId id="291" r:id="rId4"/>
    <p:sldId id="257" r:id="rId5"/>
    <p:sldId id="256" r:id="rId6"/>
    <p:sldId id="258" r:id="rId7"/>
    <p:sldId id="271" r:id="rId8"/>
    <p:sldId id="259" r:id="rId9"/>
    <p:sldId id="272" r:id="rId10"/>
    <p:sldId id="263" r:id="rId11"/>
    <p:sldId id="273" r:id="rId12"/>
    <p:sldId id="260" r:id="rId13"/>
    <p:sldId id="274" r:id="rId14"/>
    <p:sldId id="261" r:id="rId15"/>
    <p:sldId id="292" r:id="rId16"/>
    <p:sldId id="275" r:id="rId17"/>
    <p:sldId id="293" r:id="rId18"/>
    <p:sldId id="262" r:id="rId19"/>
    <p:sldId id="276" r:id="rId20"/>
    <p:sldId id="264" r:id="rId21"/>
    <p:sldId id="294" r:id="rId22"/>
    <p:sldId id="277" r:id="rId23"/>
    <p:sldId id="295" r:id="rId24"/>
    <p:sldId id="265" r:id="rId25"/>
    <p:sldId id="296" r:id="rId26"/>
    <p:sldId id="278" r:id="rId27"/>
    <p:sldId id="285" r:id="rId28"/>
    <p:sldId id="266" r:id="rId29"/>
    <p:sldId id="299" r:id="rId30"/>
    <p:sldId id="286" r:id="rId31"/>
    <p:sldId id="287" r:id="rId32"/>
    <p:sldId id="267" r:id="rId33"/>
    <p:sldId id="300" r:id="rId34"/>
    <p:sldId id="280" r:id="rId35"/>
    <p:sldId id="301" r:id="rId36"/>
    <p:sldId id="268" r:id="rId37"/>
    <p:sldId id="302" r:id="rId38"/>
    <p:sldId id="288" r:id="rId39"/>
    <p:sldId id="303" r:id="rId40"/>
    <p:sldId id="269" r:id="rId41"/>
    <p:sldId id="304" r:id="rId42"/>
    <p:sldId id="282" r:id="rId43"/>
    <p:sldId id="270" r:id="rId44"/>
    <p:sldId id="290" r:id="rId45"/>
  </p:sldIdLst>
  <p:sldSz cx="12801600" cy="9601200" type="A3"/>
  <p:notesSz cx="9882188" cy="143065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0" y="-30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525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525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fld id="{C6E9A05A-CDE6-4FC8-9658-19967DE033F2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8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7525" y="0"/>
            <a:ext cx="42830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65250" y="1073150"/>
            <a:ext cx="7153275" cy="536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6796088"/>
            <a:ext cx="7905750" cy="64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defTabSz="1382713">
              <a:defRPr sz="18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525" y="13589000"/>
            <a:ext cx="42830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221" tIns="69110" rIns="138221" bIns="69110" numCol="1" anchor="b" anchorCtr="0" compatLnSpc="1">
            <a:prstTxWarp prst="textNoShape">
              <a:avLst/>
            </a:prstTxWarp>
          </a:bodyPr>
          <a:lstStyle>
            <a:lvl1pPr algn="r" defTabSz="1382713">
              <a:defRPr sz="1800"/>
            </a:lvl1pPr>
          </a:lstStyle>
          <a:p>
            <a:fld id="{5C730569-0026-4B4D-B0E7-29511035393B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0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81786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904" indent="-284578" defTabSz="1381786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8314" indent="-227663" defTabSz="1381786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3639" indent="-227663" defTabSz="1381786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8965" indent="-227663" defTabSz="1381786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4290" indent="-227663" defTabSz="138178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9616" indent="-227663" defTabSz="138178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4941" indent="-227663" defTabSz="138178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0267" indent="-227663" defTabSz="138178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9B21BC-4320-483E-8AA7-3DCE21AC4733}" type="slidenum">
              <a:rPr lang="en-GB" sz="1800"/>
              <a:pPr eaLnBrk="1" hangingPunct="1"/>
              <a:t>1</a:t>
            </a:fld>
            <a:endParaRPr lang="en-GB" sz="18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9762" y="1072517"/>
            <a:ext cx="7144245" cy="536574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ED865-855C-44F5-B6F6-C1C84C16EFAD}" type="slidenum">
              <a:rPr lang="en-GB"/>
              <a:pPr/>
              <a:t>12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29AB9-A55A-413C-B091-AB414398FE7D}" type="slidenum">
              <a:rPr lang="en-GB"/>
              <a:pPr/>
              <a:t>13</a:t>
            </a:fld>
            <a:endParaRPr lang="en-GB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D22E9-4433-4DA8-8CCA-B101AA50BA39}" type="slidenum">
              <a:rPr lang="en-GB"/>
              <a:pPr/>
              <a:t>14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D22E9-4433-4DA8-8CCA-B101AA50BA39}" type="slidenum">
              <a:rPr lang="en-GB"/>
              <a:pPr/>
              <a:t>15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735F7-48E2-46D9-8D6B-0671EF90F9E0}" type="slidenum">
              <a:rPr lang="en-GB"/>
              <a:pPr/>
              <a:t>16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735F7-48E2-46D9-8D6B-0671EF90F9E0}" type="slidenum">
              <a:rPr lang="en-GB"/>
              <a:pPr/>
              <a:t>17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C0117-0970-47B4-96F0-AFA214F1333A}" type="slidenum">
              <a:rPr lang="en-GB"/>
              <a:pPr/>
              <a:t>18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DC311-595F-4CDB-B90E-A8588611CE25}" type="slidenum">
              <a:rPr lang="en-GB"/>
              <a:pPr/>
              <a:t>19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3327D-1616-468C-A02A-3F3078A3EC67}" type="slidenum">
              <a:rPr lang="en-GB"/>
              <a:pPr/>
              <a:t>20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3327D-1616-468C-A02A-3F3078A3EC67}" type="slidenum">
              <a:rPr lang="en-GB"/>
              <a:pPr/>
              <a:t>21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BC4C9-CAC4-480F-9FA8-5846FA49845C}" type="slidenum">
              <a:rPr lang="en-GB"/>
              <a:pPr/>
              <a:t>4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84D2B-46D3-45D5-80AA-613A4F421FAE}" type="slidenum">
              <a:rPr lang="en-GB"/>
              <a:pPr/>
              <a:t>22</a:t>
            </a:fld>
            <a:endParaRPr lang="en-GB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84D2B-46D3-45D5-80AA-613A4F421FAE}" type="slidenum">
              <a:rPr lang="en-GB"/>
              <a:pPr/>
              <a:t>23</a:t>
            </a:fld>
            <a:endParaRPr lang="en-GB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66800-6481-467B-84E7-AACE171F880D}" type="slidenum">
              <a:rPr lang="en-GB"/>
              <a:pPr/>
              <a:t>24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66800-6481-467B-84E7-AACE171F880D}" type="slidenum">
              <a:rPr lang="en-GB"/>
              <a:pPr/>
              <a:t>25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B8942-22EE-4D29-A1A7-F592F77EDA7D}" type="slidenum">
              <a:rPr lang="en-GB"/>
              <a:pPr/>
              <a:t>26</a:t>
            </a:fld>
            <a:endParaRPr lang="en-GB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2FC1C-CD74-454B-A4F8-3BF38ECF62D3}" type="slidenum">
              <a:rPr lang="en-GB"/>
              <a:pPr/>
              <a:t>27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3CC46-2EBF-409D-B44C-7DAF924281DA}" type="slidenum">
              <a:rPr lang="en-GB"/>
              <a:pPr/>
              <a:t>28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3CC46-2EBF-409D-B44C-7DAF924281DA}" type="slidenum">
              <a:rPr lang="en-GB"/>
              <a:pPr/>
              <a:t>29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92FCD-DB9D-4E53-8AEC-07422E9DBF71}" type="slidenum">
              <a:rPr lang="en-GB"/>
              <a:pPr/>
              <a:t>30</a:t>
            </a:fld>
            <a:endParaRPr lang="en-GB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6D3A0-C943-46D4-8E5E-86FDFC6304CB}" type="slidenum">
              <a:rPr lang="en-GB"/>
              <a:pPr/>
              <a:t>31</a:t>
            </a:fld>
            <a:endParaRPr lang="en-GB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38FE8-990D-48A6-9FE1-499528866213}" type="slidenum">
              <a:rPr lang="en-GB"/>
              <a:pPr/>
              <a:t>5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98085-2C22-4D67-A9DE-735B04B36E24}" type="slidenum">
              <a:rPr lang="en-GB"/>
              <a:pPr/>
              <a:t>32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98085-2C22-4D67-A9DE-735B04B36E24}" type="slidenum">
              <a:rPr lang="en-GB"/>
              <a:pPr/>
              <a:t>33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7CF9E-2711-42C5-A3A4-F56AD93A3FE7}" type="slidenum">
              <a:rPr lang="en-GB"/>
              <a:pPr/>
              <a:t>34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7CF9E-2711-42C5-A3A4-F56AD93A3FE7}" type="slidenum">
              <a:rPr lang="en-GB"/>
              <a:pPr/>
              <a:t>35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E3A0A-9446-4A6A-8F22-5B90F0BC8968}" type="slidenum">
              <a:rPr lang="en-GB"/>
              <a:pPr/>
              <a:t>36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E3A0A-9446-4A6A-8F22-5B90F0BC8968}" type="slidenum">
              <a:rPr lang="en-GB"/>
              <a:pPr/>
              <a:t>37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C88C3-1B99-4B9C-ABF0-483A64E2FD80}" type="slidenum">
              <a:rPr lang="en-GB"/>
              <a:pPr/>
              <a:t>38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C88C3-1B99-4B9C-ABF0-483A64E2FD80}" type="slidenum">
              <a:rPr lang="en-GB"/>
              <a:pPr/>
              <a:t>39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0B7FD-B949-4C3A-9EBD-4A58A74C2696}" type="slidenum">
              <a:rPr lang="en-GB"/>
              <a:pPr/>
              <a:t>40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0B7FD-B949-4C3A-9EBD-4A58A74C2696}" type="slidenum">
              <a:rPr lang="en-GB"/>
              <a:pPr/>
              <a:t>41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6E801-ABC4-468C-B7E9-C9C7FF70790A}" type="slidenum">
              <a:rPr lang="en-GB"/>
              <a:pPr/>
              <a:t>6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1878B-63F1-42E4-9E9D-83A6679FA94E}" type="slidenum">
              <a:rPr lang="en-GB"/>
              <a:pPr/>
              <a:t>42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0283B-3C15-4813-A725-3C90A64B8832}" type="slidenum">
              <a:rPr lang="en-GB"/>
              <a:pPr/>
              <a:t>43</a:t>
            </a:fld>
            <a:endParaRPr lang="en-GB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06F4D-9488-4F41-AE97-B01B3CFF0AE3}" type="slidenum">
              <a:rPr lang="en-GB"/>
              <a:pPr/>
              <a:t>44</a:t>
            </a:fld>
            <a:endParaRPr 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36519-8390-47FE-AD0C-A668E9FFDC2B}" type="slidenum">
              <a:rPr lang="en-GB"/>
              <a:pPr/>
              <a:t>7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2155C-1992-4965-9261-0BC4259E3C84}" type="slidenum">
              <a:rPr lang="en-GB"/>
              <a:pPr/>
              <a:t>8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05244-A1BB-40A7-8BEB-301445BF650B}" type="slidenum">
              <a:rPr lang="en-GB"/>
              <a:pPr/>
              <a:t>9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BA8D6-A3FD-4B7D-A791-7EA2B3AA7829}" type="slidenum">
              <a:rPr lang="en-GB"/>
              <a:pPr/>
              <a:t>10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ADA36-A928-4394-8455-7999B3F8E161}" type="slidenum">
              <a:rPr lang="en-GB"/>
              <a:pPr/>
              <a:t>11</a:t>
            </a:fld>
            <a:endParaRPr lang="en-GB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CDB0C-7F9C-4CE6-9A55-3FE1BD5EE0A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573F9-0D87-4B29-972F-125F581A82D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0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870A-4672-4B19-9DD0-5BF92AC2942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60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D404D-3F79-4640-AF44-06C8F24F35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30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21BA0-21BA-47D7-B9D5-1AC0DECC4C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0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EB65-BB0F-4920-9F4C-F8253FEE1E9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216A-48D3-42EB-9B01-F98FBA956CB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0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5A93-FC3D-4ECE-87DE-379B58D726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5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5D8F1-7823-409B-83A6-FB42D266ECA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41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857BC-3599-47D2-8A57-19E4150C0E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3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53A1F-BDF6-446F-9033-669899B799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77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8A4133C9-7AFF-4C8B-996A-E6A5A63D9D7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4"/>
          <p:cNvSpPr>
            <a:spLocks noChangeArrowheads="1"/>
          </p:cNvSpPr>
          <p:nvPr/>
        </p:nvSpPr>
        <p:spPr bwMode="auto">
          <a:xfrm>
            <a:off x="2603500" y="627063"/>
            <a:ext cx="1536700" cy="15367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Hamlet</a:t>
            </a:r>
            <a:br>
              <a:rPr lang="en-GB" sz="1300"/>
            </a:br>
            <a:r>
              <a:rPr lang="en-GB" sz="1300"/>
              <a:t>(textual work</a:t>
            </a:r>
            <a:br>
              <a:rPr lang="en-GB" sz="1300"/>
            </a:br>
            <a:r>
              <a:rPr lang="en-GB" sz="1300"/>
              <a:t>by Shakespeare)</a:t>
            </a:r>
          </a:p>
        </p:txBody>
      </p:sp>
      <p:sp>
        <p:nvSpPr>
          <p:cNvPr id="2051" name="Oval 5"/>
          <p:cNvSpPr>
            <a:spLocks noChangeArrowheads="1"/>
          </p:cNvSpPr>
          <p:nvPr/>
        </p:nvSpPr>
        <p:spPr bwMode="auto">
          <a:xfrm>
            <a:off x="207963" y="7753350"/>
            <a:ext cx="1536700" cy="15367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Hamlet</a:t>
            </a:r>
            <a:br>
              <a:rPr lang="en-GB" sz="1300"/>
            </a:br>
            <a:r>
              <a:rPr lang="en-GB" sz="1300"/>
              <a:t>(musical work</a:t>
            </a:r>
            <a:br>
              <a:rPr lang="en-GB" sz="1300"/>
            </a:br>
            <a:r>
              <a:rPr lang="en-GB" sz="1300"/>
              <a:t>by A. Thomas)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9917113" y="300038"/>
            <a:ext cx="2305050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B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Étude médico-psychologique</a:t>
            </a:r>
            <a:br>
              <a:rPr lang="en-GB" sz="1200"/>
            </a:br>
            <a:r>
              <a:rPr lang="en-GB" sz="1200"/>
              <a:t>sur Shakespeare et ses oeuvres,</a:t>
            </a:r>
            <a:br>
              <a:rPr lang="en-GB" sz="1200"/>
            </a:br>
            <a:r>
              <a:rPr lang="en-GB" sz="1200"/>
              <a:t>Hamlet en particulier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10061575" y="1163638"/>
            <a:ext cx="201612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C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Être ou ne pas être, c'est là la</a:t>
            </a:r>
            <a:br>
              <a:rPr lang="en-GB" sz="1200"/>
            </a:br>
            <a:r>
              <a:rPr lang="en-GB" sz="1200"/>
              <a:t>question (Hamlet, scène VIII)</a:t>
            </a:r>
            <a:br>
              <a:rPr lang="en-GB" sz="1200"/>
            </a:br>
            <a:r>
              <a:rPr lang="en-GB" sz="1200"/>
              <a:t>(art print by F. Gillot)</a:t>
            </a:r>
          </a:p>
        </p:txBody>
      </p:sp>
      <p:sp>
        <p:nvSpPr>
          <p:cNvPr id="2054" name="Oval 11"/>
          <p:cNvSpPr>
            <a:spLocks noChangeArrowheads="1"/>
          </p:cNvSpPr>
          <p:nvPr/>
        </p:nvSpPr>
        <p:spPr bwMode="auto">
          <a:xfrm>
            <a:off x="7648575" y="2517775"/>
            <a:ext cx="1536700" cy="7921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Event</a:t>
            </a:r>
            <a:br>
              <a:rPr lang="en-GB" sz="1300"/>
            </a:br>
            <a:r>
              <a:rPr lang="en-GB" sz="1300"/>
              <a:t>(performance,</a:t>
            </a:r>
            <a:br>
              <a:rPr lang="en-GB" sz="1300"/>
            </a:br>
            <a:r>
              <a:rPr lang="en-GB" sz="1300"/>
              <a:t>1899)</a:t>
            </a:r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10648950" y="2552700"/>
            <a:ext cx="201612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F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Tragique histoire d'Hamlet…</a:t>
            </a:r>
            <a:br>
              <a:rPr lang="en-GB" sz="1200"/>
            </a:br>
            <a:r>
              <a:rPr lang="en-GB" sz="1200"/>
              <a:t>(playbill by A. Mucha)</a:t>
            </a:r>
          </a:p>
        </p:txBody>
      </p:sp>
      <p:sp>
        <p:nvSpPr>
          <p:cNvPr id="2056" name="Oval 13"/>
          <p:cNvSpPr>
            <a:spLocks noChangeArrowheads="1"/>
          </p:cNvSpPr>
          <p:nvPr/>
        </p:nvSpPr>
        <p:spPr bwMode="auto">
          <a:xfrm>
            <a:off x="7648575" y="3505200"/>
            <a:ext cx="1536700" cy="7921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Event</a:t>
            </a:r>
            <a:br>
              <a:rPr lang="en-GB" sz="1300"/>
            </a:br>
            <a:r>
              <a:rPr lang="en-GB" sz="1300"/>
              <a:t>(performance,</a:t>
            </a:r>
            <a:br>
              <a:rPr lang="en-GB" sz="1300"/>
            </a:br>
            <a:r>
              <a:rPr lang="en-GB" sz="1300"/>
              <a:t>1965)</a:t>
            </a:r>
          </a:p>
        </p:txBody>
      </p:sp>
      <p:sp>
        <p:nvSpPr>
          <p:cNvPr id="2057" name="Rectangle 14"/>
          <p:cNvSpPr>
            <a:spLocks noChangeArrowheads="1"/>
          </p:cNvSpPr>
          <p:nvPr/>
        </p:nvSpPr>
        <p:spPr bwMode="auto">
          <a:xfrm>
            <a:off x="11152188" y="3540125"/>
            <a:ext cx="1009650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G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Photographs</a:t>
            </a:r>
            <a:br>
              <a:rPr lang="en-GB" sz="1200"/>
            </a:br>
            <a:r>
              <a:rPr lang="en-GB" sz="1200"/>
              <a:t>(by R. Pic)</a:t>
            </a:r>
          </a:p>
        </p:txBody>
      </p:sp>
      <p:sp>
        <p:nvSpPr>
          <p:cNvPr id="2058" name="Oval 15"/>
          <p:cNvSpPr>
            <a:spLocks noChangeArrowheads="1"/>
          </p:cNvSpPr>
          <p:nvPr/>
        </p:nvSpPr>
        <p:spPr bwMode="auto">
          <a:xfrm>
            <a:off x="7648575" y="4440238"/>
            <a:ext cx="1536700" cy="7921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Event</a:t>
            </a:r>
            <a:br>
              <a:rPr lang="en-GB" sz="1300"/>
            </a:br>
            <a:r>
              <a:rPr lang="en-GB" sz="1300"/>
              <a:t>(performance,</a:t>
            </a:r>
            <a:br>
              <a:rPr lang="en-GB" sz="1300"/>
            </a:br>
            <a:r>
              <a:rPr lang="en-GB" sz="1300"/>
              <a:t>1986)</a:t>
            </a:r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11080750" y="4475163"/>
            <a:ext cx="115252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H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Photographs</a:t>
            </a:r>
            <a:br>
              <a:rPr lang="en-GB" sz="1200"/>
            </a:br>
            <a:r>
              <a:rPr lang="en-GB" sz="1200"/>
              <a:t>(by D. Cande)</a:t>
            </a:r>
          </a:p>
        </p:txBody>
      </p: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5775325" y="5665788"/>
            <a:ext cx="1441450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M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Hamlet</a:t>
            </a:r>
            <a:br>
              <a:rPr lang="en-GB" sz="1200"/>
            </a:br>
            <a:r>
              <a:rPr lang="en-GB" sz="1200"/>
              <a:t>(German translation</a:t>
            </a:r>
            <a:br>
              <a:rPr lang="en-GB" sz="1200"/>
            </a:br>
            <a:r>
              <a:rPr lang="en-GB" sz="1200"/>
              <a:t>by A. Schlegel)</a:t>
            </a:r>
          </a:p>
        </p:txBody>
      </p:sp>
      <p:sp>
        <p:nvSpPr>
          <p:cNvPr id="2061" name="Rectangle 18"/>
          <p:cNvSpPr>
            <a:spLocks noChangeArrowheads="1"/>
          </p:cNvSpPr>
          <p:nvPr/>
        </p:nvSpPr>
        <p:spPr bwMode="auto">
          <a:xfrm>
            <a:off x="8053388" y="5305425"/>
            <a:ext cx="230822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L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A. W. Schlegels Shakespeare-</a:t>
            </a:r>
            <a:br>
              <a:rPr lang="en-GB" sz="1200"/>
            </a:br>
            <a:r>
              <a:rPr lang="en-GB" sz="1200"/>
              <a:t>Übersetzung: Untersuchungen…</a:t>
            </a:r>
            <a:br>
              <a:rPr lang="en-GB" sz="1200"/>
            </a:br>
            <a:r>
              <a:rPr lang="en-GB" sz="1200"/>
              <a:t>am Beispiel des Hamlet</a:t>
            </a:r>
          </a:p>
        </p:txBody>
      </p:sp>
      <p:sp>
        <p:nvSpPr>
          <p:cNvPr id="2062" name="Oval 19"/>
          <p:cNvSpPr>
            <a:spLocks noChangeArrowheads="1"/>
          </p:cNvSpPr>
          <p:nvPr/>
        </p:nvSpPr>
        <p:spPr bwMode="auto">
          <a:xfrm>
            <a:off x="4675188" y="7505700"/>
            <a:ext cx="1536700" cy="7921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Event</a:t>
            </a:r>
            <a:br>
              <a:rPr lang="en-GB" sz="1300"/>
            </a:br>
            <a:r>
              <a:rPr lang="en-GB" sz="1300"/>
              <a:t>(performance,</a:t>
            </a:r>
            <a:br>
              <a:rPr lang="en-GB" sz="1300"/>
            </a:br>
            <a:r>
              <a:rPr lang="en-GB" sz="1300"/>
              <a:t>1868)</a:t>
            </a:r>
          </a:p>
        </p:txBody>
      </p:sp>
      <p:sp>
        <p:nvSpPr>
          <p:cNvPr id="2063" name="Rectangle 20"/>
          <p:cNvSpPr>
            <a:spLocks noChangeArrowheads="1"/>
          </p:cNvSpPr>
          <p:nvPr/>
        </p:nvSpPr>
        <p:spPr bwMode="auto">
          <a:xfrm>
            <a:off x="8272463" y="6169025"/>
            <a:ext cx="1873250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E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Costume designs</a:t>
            </a:r>
            <a:br>
              <a:rPr lang="en-GB" sz="1200"/>
            </a:br>
            <a:r>
              <a:rPr lang="en-GB" sz="1200"/>
              <a:t>(by P. Lormier &amp; A. Albert)</a:t>
            </a:r>
          </a:p>
        </p:txBody>
      </p:sp>
      <p:sp>
        <p:nvSpPr>
          <p:cNvPr id="2064" name="Rectangle 21"/>
          <p:cNvSpPr>
            <a:spLocks noChangeArrowheads="1"/>
          </p:cNvSpPr>
          <p:nvPr/>
        </p:nvSpPr>
        <p:spPr bwMode="auto">
          <a:xfrm>
            <a:off x="8559800" y="6994525"/>
            <a:ext cx="129857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J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3D set model</a:t>
            </a:r>
            <a:br>
              <a:rPr lang="en-GB" sz="1200"/>
            </a:br>
            <a:r>
              <a:rPr lang="en-GB" sz="1200"/>
              <a:t>(by Ch. Cambon)</a:t>
            </a:r>
          </a:p>
        </p:txBody>
      </p:sp>
      <p:sp>
        <p:nvSpPr>
          <p:cNvPr id="2065" name="Rectangle 22"/>
          <p:cNvSpPr>
            <a:spLocks noChangeArrowheads="1"/>
          </p:cNvSpPr>
          <p:nvPr/>
        </p:nvSpPr>
        <p:spPr bwMode="auto">
          <a:xfrm>
            <a:off x="8056563" y="7824788"/>
            <a:ext cx="2305050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K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Photograph of painted portrait of</a:t>
            </a:r>
            <a:br>
              <a:rPr lang="en-GB" sz="1200"/>
            </a:br>
            <a:r>
              <a:rPr lang="en-GB" sz="1200"/>
              <a:t>singer Christine Nilsson</a:t>
            </a:r>
            <a:br>
              <a:rPr lang="en-GB" sz="1200"/>
            </a:br>
            <a:r>
              <a:rPr lang="en-GB" sz="1200"/>
              <a:t>as Ophelia</a:t>
            </a:r>
          </a:p>
        </p:txBody>
      </p:sp>
      <p:sp>
        <p:nvSpPr>
          <p:cNvPr id="2066" name="Oval 23"/>
          <p:cNvSpPr>
            <a:spLocks noChangeArrowheads="1"/>
          </p:cNvSpPr>
          <p:nvPr/>
        </p:nvSpPr>
        <p:spPr bwMode="auto">
          <a:xfrm>
            <a:off x="4624388" y="8616950"/>
            <a:ext cx="1536700" cy="7921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300"/>
              <a:t>Event</a:t>
            </a:r>
            <a:br>
              <a:rPr lang="en-GB" sz="1300"/>
            </a:br>
            <a:r>
              <a:rPr lang="en-GB" sz="1300"/>
              <a:t>(performance,</a:t>
            </a:r>
            <a:br>
              <a:rPr lang="en-GB" sz="1300"/>
            </a:br>
            <a:r>
              <a:rPr lang="en-GB" sz="1300"/>
              <a:t>1907)</a:t>
            </a:r>
          </a:p>
        </p:txBody>
      </p:sp>
      <p:sp>
        <p:nvSpPr>
          <p:cNvPr id="2067" name="Rectangle 24"/>
          <p:cNvSpPr>
            <a:spLocks noChangeArrowheads="1"/>
          </p:cNvSpPr>
          <p:nvPr/>
        </p:nvSpPr>
        <p:spPr bwMode="auto">
          <a:xfrm>
            <a:off x="8343900" y="8651875"/>
            <a:ext cx="1730375" cy="720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I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Recording of an excerpt</a:t>
            </a:r>
            <a:br>
              <a:rPr lang="en-GB" sz="1200"/>
            </a:br>
            <a:r>
              <a:rPr lang="en-GB" sz="1200"/>
              <a:t>as performed by T. Ruffo</a:t>
            </a:r>
          </a:p>
        </p:txBody>
      </p:sp>
      <p:cxnSp>
        <p:nvCxnSpPr>
          <p:cNvPr id="2068" name="AutoShape 26"/>
          <p:cNvCxnSpPr>
            <a:cxnSpLocks noChangeShapeType="1"/>
            <a:stCxn id="2052" idx="1"/>
            <a:endCxn id="2050" idx="7"/>
          </p:cNvCxnSpPr>
          <p:nvPr/>
        </p:nvCxnSpPr>
        <p:spPr bwMode="auto">
          <a:xfrm flipH="1">
            <a:off x="3916363" y="660400"/>
            <a:ext cx="6000750" cy="190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9" name="AutoShape 27"/>
          <p:cNvCxnSpPr>
            <a:cxnSpLocks noChangeShapeType="1"/>
            <a:stCxn id="2053" idx="1"/>
            <a:endCxn id="2050" idx="6"/>
          </p:cNvCxnSpPr>
          <p:nvPr/>
        </p:nvCxnSpPr>
        <p:spPr bwMode="auto">
          <a:xfrm flipH="1" flipV="1">
            <a:off x="4140200" y="1395413"/>
            <a:ext cx="5921375" cy="128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AutoShape 28"/>
          <p:cNvCxnSpPr>
            <a:cxnSpLocks noChangeShapeType="1"/>
            <a:stCxn id="2054" idx="2"/>
            <a:endCxn id="2050" idx="5"/>
          </p:cNvCxnSpPr>
          <p:nvPr/>
        </p:nvCxnSpPr>
        <p:spPr bwMode="auto">
          <a:xfrm flipH="1" flipV="1">
            <a:off x="3916363" y="1938338"/>
            <a:ext cx="3732212" cy="976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9"/>
          <p:cNvCxnSpPr>
            <a:cxnSpLocks noChangeShapeType="1"/>
            <a:stCxn id="2056" idx="2"/>
            <a:endCxn id="2050" idx="5"/>
          </p:cNvCxnSpPr>
          <p:nvPr/>
        </p:nvCxnSpPr>
        <p:spPr bwMode="auto">
          <a:xfrm flipH="1" flipV="1">
            <a:off x="3916363" y="1938338"/>
            <a:ext cx="3732212" cy="1963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AutoShape 30"/>
          <p:cNvCxnSpPr>
            <a:cxnSpLocks noChangeShapeType="1"/>
            <a:stCxn id="2058" idx="2"/>
            <a:endCxn id="2050" idx="5"/>
          </p:cNvCxnSpPr>
          <p:nvPr/>
        </p:nvCxnSpPr>
        <p:spPr bwMode="auto">
          <a:xfrm flipH="1" flipV="1">
            <a:off x="3916363" y="1938338"/>
            <a:ext cx="3732212" cy="2898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3" name="AutoShape 31"/>
          <p:cNvCxnSpPr>
            <a:cxnSpLocks noChangeShapeType="1"/>
            <a:stCxn id="2050" idx="4"/>
            <a:endCxn id="2060" idx="0"/>
          </p:cNvCxnSpPr>
          <p:nvPr/>
        </p:nvCxnSpPr>
        <p:spPr bwMode="auto">
          <a:xfrm>
            <a:off x="3371850" y="2163763"/>
            <a:ext cx="3124200" cy="3502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AutoShape 34"/>
          <p:cNvCxnSpPr>
            <a:cxnSpLocks noChangeShapeType="1"/>
            <a:stCxn id="2051" idx="0"/>
            <a:endCxn id="2050" idx="2"/>
          </p:cNvCxnSpPr>
          <p:nvPr/>
        </p:nvCxnSpPr>
        <p:spPr bwMode="auto">
          <a:xfrm flipV="1">
            <a:off x="976313" y="1395413"/>
            <a:ext cx="1627187" cy="635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5" name="AutoShape 35"/>
          <p:cNvCxnSpPr>
            <a:cxnSpLocks noChangeShapeType="1"/>
            <a:stCxn id="2055" idx="1"/>
            <a:endCxn id="2054" idx="6"/>
          </p:cNvCxnSpPr>
          <p:nvPr/>
        </p:nvCxnSpPr>
        <p:spPr bwMode="auto">
          <a:xfrm flipH="1">
            <a:off x="9185275" y="2913063"/>
            <a:ext cx="1463675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AutoShape 36"/>
          <p:cNvCxnSpPr>
            <a:cxnSpLocks noChangeShapeType="1"/>
            <a:stCxn id="2057" idx="1"/>
            <a:endCxn id="2056" idx="6"/>
          </p:cNvCxnSpPr>
          <p:nvPr/>
        </p:nvCxnSpPr>
        <p:spPr bwMode="auto">
          <a:xfrm flipH="1">
            <a:off x="9185275" y="3900488"/>
            <a:ext cx="1966913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7" name="AutoShape 37"/>
          <p:cNvCxnSpPr>
            <a:cxnSpLocks noChangeShapeType="1"/>
            <a:stCxn id="2059" idx="1"/>
            <a:endCxn id="2058" idx="6"/>
          </p:cNvCxnSpPr>
          <p:nvPr/>
        </p:nvCxnSpPr>
        <p:spPr bwMode="auto">
          <a:xfrm flipH="1">
            <a:off x="9185275" y="4835525"/>
            <a:ext cx="1895475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8" name="AutoShape 38"/>
          <p:cNvCxnSpPr>
            <a:cxnSpLocks noChangeShapeType="1"/>
            <a:stCxn id="2061" idx="1"/>
            <a:endCxn id="2060" idx="3"/>
          </p:cNvCxnSpPr>
          <p:nvPr/>
        </p:nvCxnSpPr>
        <p:spPr bwMode="auto">
          <a:xfrm flipH="1">
            <a:off x="7216775" y="5665788"/>
            <a:ext cx="836613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9" name="AutoShape 39"/>
          <p:cNvCxnSpPr>
            <a:cxnSpLocks noChangeShapeType="1"/>
            <a:stCxn id="2062" idx="2"/>
            <a:endCxn id="2051" idx="6"/>
          </p:cNvCxnSpPr>
          <p:nvPr/>
        </p:nvCxnSpPr>
        <p:spPr bwMode="auto">
          <a:xfrm flipH="1">
            <a:off x="1744663" y="7900988"/>
            <a:ext cx="2930525" cy="620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0" name="AutoShape 40"/>
          <p:cNvCxnSpPr>
            <a:cxnSpLocks noChangeShapeType="1"/>
            <a:stCxn id="2066" idx="2"/>
            <a:endCxn id="2051" idx="5"/>
          </p:cNvCxnSpPr>
          <p:nvPr/>
        </p:nvCxnSpPr>
        <p:spPr bwMode="auto">
          <a:xfrm flipH="1">
            <a:off x="1519238" y="9013825"/>
            <a:ext cx="3105150" cy="50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AutoShape 41"/>
          <p:cNvCxnSpPr>
            <a:cxnSpLocks noChangeShapeType="1"/>
            <a:stCxn id="2062" idx="6"/>
            <a:endCxn id="2063" idx="1"/>
          </p:cNvCxnSpPr>
          <p:nvPr/>
        </p:nvCxnSpPr>
        <p:spPr bwMode="auto">
          <a:xfrm flipV="1">
            <a:off x="6211888" y="6529388"/>
            <a:ext cx="2060575" cy="1371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2" name="AutoShape 42"/>
          <p:cNvCxnSpPr>
            <a:cxnSpLocks noChangeShapeType="1"/>
            <a:stCxn id="2062" idx="6"/>
            <a:endCxn id="2064" idx="1"/>
          </p:cNvCxnSpPr>
          <p:nvPr/>
        </p:nvCxnSpPr>
        <p:spPr bwMode="auto">
          <a:xfrm flipV="1">
            <a:off x="6211888" y="7354888"/>
            <a:ext cx="2347912" cy="546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3" name="AutoShape 43"/>
          <p:cNvCxnSpPr>
            <a:cxnSpLocks noChangeShapeType="1"/>
            <a:stCxn id="2065" idx="1"/>
            <a:endCxn id="2062" idx="5"/>
          </p:cNvCxnSpPr>
          <p:nvPr/>
        </p:nvCxnSpPr>
        <p:spPr bwMode="auto">
          <a:xfrm flipH="1" flipV="1">
            <a:off x="5986463" y="8181975"/>
            <a:ext cx="207010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44"/>
          <p:cNvCxnSpPr>
            <a:cxnSpLocks noChangeShapeType="1"/>
            <a:stCxn id="2067" idx="1"/>
            <a:endCxn id="2066" idx="6"/>
          </p:cNvCxnSpPr>
          <p:nvPr/>
        </p:nvCxnSpPr>
        <p:spPr bwMode="auto">
          <a:xfrm flipH="1">
            <a:off x="6161088" y="9012238"/>
            <a:ext cx="2182812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5" name="Text Box 46"/>
          <p:cNvSpPr txBox="1">
            <a:spLocks noChangeArrowheads="1"/>
          </p:cNvSpPr>
          <p:nvPr/>
        </p:nvSpPr>
        <p:spPr bwMode="auto">
          <a:xfrm>
            <a:off x="7596188" y="479425"/>
            <a:ext cx="946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dc:subject</a:t>
            </a:r>
          </a:p>
        </p:txBody>
      </p:sp>
      <p:sp>
        <p:nvSpPr>
          <p:cNvPr id="2086" name="Text Box 47"/>
          <p:cNvSpPr txBox="1">
            <a:spLocks noChangeArrowheads="1"/>
          </p:cNvSpPr>
          <p:nvPr/>
        </p:nvSpPr>
        <p:spPr bwMode="auto">
          <a:xfrm>
            <a:off x="8513763" y="1257300"/>
            <a:ext cx="1047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isRelatedTo</a:t>
            </a:r>
          </a:p>
        </p:txBody>
      </p:sp>
      <p:sp>
        <p:nvSpPr>
          <p:cNvPr id="2087" name="Text Box 50"/>
          <p:cNvSpPr txBox="1">
            <a:spLocks noChangeArrowheads="1"/>
          </p:cNvSpPr>
          <p:nvPr/>
        </p:nvSpPr>
        <p:spPr bwMode="auto">
          <a:xfrm>
            <a:off x="6511925" y="2424113"/>
            <a:ext cx="1106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88" name="Text Box 51"/>
          <p:cNvSpPr txBox="1">
            <a:spLocks noChangeArrowheads="1"/>
          </p:cNvSpPr>
          <p:nvPr/>
        </p:nvSpPr>
        <p:spPr bwMode="auto">
          <a:xfrm>
            <a:off x="6662738" y="3257550"/>
            <a:ext cx="1106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89" name="Text Box 52"/>
          <p:cNvSpPr txBox="1">
            <a:spLocks noChangeArrowheads="1"/>
          </p:cNvSpPr>
          <p:nvPr/>
        </p:nvSpPr>
        <p:spPr bwMode="auto">
          <a:xfrm>
            <a:off x="6699250" y="4200525"/>
            <a:ext cx="11064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90" name="Text Box 53"/>
          <p:cNvSpPr txBox="1">
            <a:spLocks noChangeArrowheads="1"/>
          </p:cNvSpPr>
          <p:nvPr/>
        </p:nvSpPr>
        <p:spPr bwMode="auto">
          <a:xfrm rot="-558370">
            <a:off x="2690813" y="7912100"/>
            <a:ext cx="1106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91" name="Text Box 54"/>
          <p:cNvSpPr txBox="1">
            <a:spLocks noChangeArrowheads="1"/>
          </p:cNvSpPr>
          <p:nvPr/>
        </p:nvSpPr>
        <p:spPr bwMode="auto">
          <a:xfrm rot="-1905844">
            <a:off x="7005638" y="6721475"/>
            <a:ext cx="1106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7056438" y="7273925"/>
            <a:ext cx="1106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93" name="Text Box 56"/>
          <p:cNvSpPr txBox="1">
            <a:spLocks noChangeArrowheads="1"/>
          </p:cNvSpPr>
          <p:nvPr/>
        </p:nvSpPr>
        <p:spPr bwMode="auto">
          <a:xfrm>
            <a:off x="2800350" y="8774113"/>
            <a:ext cx="1106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incorporates</a:t>
            </a:r>
          </a:p>
        </p:txBody>
      </p:sp>
      <p:sp>
        <p:nvSpPr>
          <p:cNvPr id="2094" name="Text Box 57"/>
          <p:cNvSpPr txBox="1">
            <a:spLocks noChangeArrowheads="1"/>
          </p:cNvSpPr>
          <p:nvPr/>
        </p:nvSpPr>
        <p:spPr bwMode="auto">
          <a:xfrm>
            <a:off x="6353175" y="7910513"/>
            <a:ext cx="1589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isRepresentationOf</a:t>
            </a:r>
          </a:p>
        </p:txBody>
      </p:sp>
      <p:sp>
        <p:nvSpPr>
          <p:cNvPr id="2095" name="Text Box 58"/>
          <p:cNvSpPr txBox="1">
            <a:spLocks noChangeArrowheads="1"/>
          </p:cNvSpPr>
          <p:nvPr/>
        </p:nvSpPr>
        <p:spPr bwMode="auto">
          <a:xfrm>
            <a:off x="6354763" y="8761413"/>
            <a:ext cx="158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isRepresentationOf</a:t>
            </a:r>
          </a:p>
        </p:txBody>
      </p:sp>
      <p:sp>
        <p:nvSpPr>
          <p:cNvPr id="2096" name="Text Box 59"/>
          <p:cNvSpPr txBox="1">
            <a:spLocks noChangeArrowheads="1"/>
          </p:cNvSpPr>
          <p:nvPr/>
        </p:nvSpPr>
        <p:spPr bwMode="auto">
          <a:xfrm>
            <a:off x="9413875" y="4597400"/>
            <a:ext cx="1589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isRepresentationOf</a:t>
            </a:r>
          </a:p>
        </p:txBody>
      </p:sp>
      <p:sp>
        <p:nvSpPr>
          <p:cNvPr id="2097" name="Text Box 60"/>
          <p:cNvSpPr txBox="1">
            <a:spLocks noChangeArrowheads="1"/>
          </p:cNvSpPr>
          <p:nvPr/>
        </p:nvSpPr>
        <p:spPr bwMode="auto">
          <a:xfrm>
            <a:off x="9413875" y="3662363"/>
            <a:ext cx="1589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isRepresentationOf</a:t>
            </a:r>
          </a:p>
        </p:txBody>
      </p:sp>
      <p:sp>
        <p:nvSpPr>
          <p:cNvPr id="2098" name="Text Box 61"/>
          <p:cNvSpPr txBox="1">
            <a:spLocks noChangeArrowheads="1"/>
          </p:cNvSpPr>
          <p:nvPr/>
        </p:nvSpPr>
        <p:spPr bwMode="auto">
          <a:xfrm>
            <a:off x="9413875" y="2687638"/>
            <a:ext cx="1047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isRelatedTo</a:t>
            </a:r>
          </a:p>
        </p:txBody>
      </p:sp>
      <p:sp>
        <p:nvSpPr>
          <p:cNvPr id="2099" name="Text Box 62"/>
          <p:cNvSpPr txBox="1">
            <a:spLocks noChangeArrowheads="1"/>
          </p:cNvSpPr>
          <p:nvPr/>
        </p:nvSpPr>
        <p:spPr bwMode="auto">
          <a:xfrm>
            <a:off x="352425" y="7321550"/>
            <a:ext cx="1206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isDerivativeOf</a:t>
            </a:r>
          </a:p>
        </p:txBody>
      </p:sp>
      <p:sp>
        <p:nvSpPr>
          <p:cNvPr id="2100" name="Text Box 64"/>
          <p:cNvSpPr txBox="1">
            <a:spLocks noChangeArrowheads="1"/>
          </p:cNvSpPr>
          <p:nvPr/>
        </p:nvSpPr>
        <p:spPr bwMode="auto">
          <a:xfrm>
            <a:off x="6662738" y="5427663"/>
            <a:ext cx="946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dc:subject</a:t>
            </a:r>
          </a:p>
        </p:txBody>
      </p:sp>
      <p:sp>
        <p:nvSpPr>
          <p:cNvPr id="2101" name="Rectangle 65"/>
          <p:cNvSpPr>
            <a:spLocks noChangeArrowheads="1"/>
          </p:cNvSpPr>
          <p:nvPr/>
        </p:nvSpPr>
        <p:spPr bwMode="auto">
          <a:xfrm>
            <a:off x="3846513" y="4710113"/>
            <a:ext cx="1655762" cy="9366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N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Hamlet</a:t>
            </a:r>
            <a:br>
              <a:rPr lang="en-GB" sz="1200"/>
            </a:br>
            <a:r>
              <a:rPr lang="en-GB" sz="1200"/>
              <a:t>(English text (Folio) with</a:t>
            </a:r>
            <a:br>
              <a:rPr lang="en-GB" sz="1200"/>
            </a:br>
            <a:r>
              <a:rPr lang="en-GB" sz="1200"/>
              <a:t>S.W. Singer’s</a:t>
            </a:r>
            <a:br>
              <a:rPr lang="en-GB" sz="1200"/>
            </a:br>
            <a:r>
              <a:rPr lang="en-GB" sz="1200"/>
              <a:t>annotations, ca. 1820)</a:t>
            </a:r>
          </a:p>
        </p:txBody>
      </p:sp>
      <p:cxnSp>
        <p:nvCxnSpPr>
          <p:cNvPr id="2102" name="AutoShape 66"/>
          <p:cNvCxnSpPr>
            <a:cxnSpLocks noChangeShapeType="1"/>
            <a:stCxn id="2050" idx="4"/>
            <a:endCxn id="2101" idx="0"/>
          </p:cNvCxnSpPr>
          <p:nvPr/>
        </p:nvCxnSpPr>
        <p:spPr bwMode="auto">
          <a:xfrm>
            <a:off x="3371850" y="2163763"/>
            <a:ext cx="1303338" cy="254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3" name="Text Box 67"/>
          <p:cNvSpPr txBox="1">
            <a:spLocks noChangeArrowheads="1"/>
          </p:cNvSpPr>
          <p:nvPr/>
        </p:nvSpPr>
        <p:spPr bwMode="auto">
          <a:xfrm>
            <a:off x="3808413" y="3890963"/>
            <a:ext cx="10048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</a:t>
            </a:r>
            <a:br>
              <a:rPr lang="en-GB" sz="1200" b="1"/>
            </a:br>
            <a:r>
              <a:rPr lang="en-GB" sz="1200" b="1"/>
              <a:t>hasVersion</a:t>
            </a:r>
          </a:p>
        </p:txBody>
      </p:sp>
      <p:sp>
        <p:nvSpPr>
          <p:cNvPr id="2104" name="Rectangle 68"/>
          <p:cNvSpPr>
            <a:spLocks noChangeArrowheads="1"/>
          </p:cNvSpPr>
          <p:nvPr/>
        </p:nvSpPr>
        <p:spPr bwMode="auto">
          <a:xfrm>
            <a:off x="2003425" y="5095875"/>
            <a:ext cx="1368425" cy="9366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O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Hamlet</a:t>
            </a:r>
            <a:br>
              <a:rPr lang="en-GB" sz="1200"/>
            </a:br>
            <a:r>
              <a:rPr lang="en-GB" sz="1200"/>
              <a:t>(English text from</a:t>
            </a:r>
            <a:br>
              <a:rPr lang="en-GB" sz="1200"/>
            </a:br>
            <a:r>
              <a:rPr lang="en-GB" sz="1200"/>
              <a:t>the ‘Bad Quarto’,</a:t>
            </a:r>
            <a:br>
              <a:rPr lang="en-GB" sz="1200"/>
            </a:br>
            <a:r>
              <a:rPr lang="en-GB" sz="1200"/>
              <a:t>reprinted 1858)</a:t>
            </a:r>
          </a:p>
        </p:txBody>
      </p:sp>
      <p:sp>
        <p:nvSpPr>
          <p:cNvPr id="2105" name="Text Box 69"/>
          <p:cNvSpPr txBox="1">
            <a:spLocks noChangeArrowheads="1"/>
          </p:cNvSpPr>
          <p:nvPr/>
        </p:nvSpPr>
        <p:spPr bwMode="auto">
          <a:xfrm>
            <a:off x="2166938" y="4397375"/>
            <a:ext cx="1006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</a:t>
            </a:r>
            <a:br>
              <a:rPr lang="en-GB" sz="1200" b="1"/>
            </a:br>
            <a:r>
              <a:rPr lang="en-GB" sz="1200" b="1"/>
              <a:t>hasVersion</a:t>
            </a:r>
          </a:p>
        </p:txBody>
      </p:sp>
      <p:cxnSp>
        <p:nvCxnSpPr>
          <p:cNvPr id="2106" name="AutoShape 70"/>
          <p:cNvCxnSpPr>
            <a:cxnSpLocks noChangeShapeType="1"/>
            <a:stCxn id="2050" idx="4"/>
            <a:endCxn id="2104" idx="0"/>
          </p:cNvCxnSpPr>
          <p:nvPr/>
        </p:nvCxnSpPr>
        <p:spPr bwMode="auto">
          <a:xfrm flipH="1">
            <a:off x="2687638" y="2163763"/>
            <a:ext cx="684212" cy="2932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7" name="Rectangle 71"/>
          <p:cNvSpPr>
            <a:spLocks noChangeArrowheads="1"/>
          </p:cNvSpPr>
          <p:nvPr/>
        </p:nvSpPr>
        <p:spPr bwMode="auto">
          <a:xfrm>
            <a:off x="2670175" y="6530975"/>
            <a:ext cx="2087563" cy="9366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b="1"/>
              <a:t>P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Les Deux Hamlet</a:t>
            </a:r>
            <a:br>
              <a:rPr lang="en-GB" sz="1200"/>
            </a:br>
            <a:r>
              <a:rPr lang="en-GB" sz="1200"/>
              <a:t>(French translations</a:t>
            </a:r>
            <a:br>
              <a:rPr lang="en-GB" sz="1200"/>
            </a:br>
            <a:r>
              <a:rPr lang="en-GB" sz="1200"/>
              <a:t>of the Folio and Bad Quarto</a:t>
            </a:r>
            <a:br>
              <a:rPr lang="en-GB" sz="1200"/>
            </a:br>
            <a:r>
              <a:rPr lang="en-GB" sz="1200"/>
              <a:t>by F.V. Hugo)</a:t>
            </a:r>
          </a:p>
        </p:txBody>
      </p:sp>
      <p:cxnSp>
        <p:nvCxnSpPr>
          <p:cNvPr id="2108" name="AutoShape 72"/>
          <p:cNvCxnSpPr>
            <a:cxnSpLocks noChangeShapeType="1"/>
            <a:stCxn id="2050" idx="4"/>
            <a:endCxn id="2107" idx="0"/>
          </p:cNvCxnSpPr>
          <p:nvPr/>
        </p:nvCxnSpPr>
        <p:spPr bwMode="auto">
          <a:xfrm>
            <a:off x="3371850" y="2163763"/>
            <a:ext cx="341313" cy="4367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9" name="Text Box 69"/>
          <p:cNvSpPr txBox="1">
            <a:spLocks noChangeArrowheads="1"/>
          </p:cNvSpPr>
          <p:nvPr/>
        </p:nvSpPr>
        <p:spPr bwMode="auto">
          <a:xfrm>
            <a:off x="3082925" y="4248150"/>
            <a:ext cx="1004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</a:t>
            </a:r>
            <a:br>
              <a:rPr lang="en-GB" sz="1200" b="1"/>
            </a:br>
            <a:r>
              <a:rPr lang="en-GB" sz="1200" b="1"/>
              <a:t>hasVersion</a:t>
            </a:r>
          </a:p>
        </p:txBody>
      </p:sp>
      <p:sp>
        <p:nvSpPr>
          <p:cNvPr id="2110" name="Text Box 67"/>
          <p:cNvSpPr txBox="1">
            <a:spLocks noChangeArrowheads="1"/>
          </p:cNvSpPr>
          <p:nvPr/>
        </p:nvSpPr>
        <p:spPr bwMode="auto">
          <a:xfrm>
            <a:off x="4830763" y="3778250"/>
            <a:ext cx="10048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</a:t>
            </a:r>
            <a:br>
              <a:rPr lang="en-GB" sz="1200" b="1"/>
            </a:br>
            <a:r>
              <a:rPr lang="en-GB" sz="1200" b="1"/>
              <a:t>hasVersion</a:t>
            </a:r>
          </a:p>
        </p:txBody>
      </p:sp>
      <p:cxnSp>
        <p:nvCxnSpPr>
          <p:cNvPr id="2111" name="AutoShape 72"/>
          <p:cNvCxnSpPr>
            <a:cxnSpLocks noChangeShapeType="1"/>
            <a:stCxn id="2107" idx="0"/>
            <a:endCxn id="2104" idx="2"/>
          </p:cNvCxnSpPr>
          <p:nvPr/>
        </p:nvCxnSpPr>
        <p:spPr bwMode="auto">
          <a:xfrm flipH="1" flipV="1">
            <a:off x="2687638" y="6032500"/>
            <a:ext cx="1025525" cy="498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2" name="Text Box 69"/>
          <p:cNvSpPr txBox="1">
            <a:spLocks noChangeArrowheads="1"/>
          </p:cNvSpPr>
          <p:nvPr/>
        </p:nvSpPr>
        <p:spPr bwMode="auto">
          <a:xfrm>
            <a:off x="1544638" y="6180138"/>
            <a:ext cx="16875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dcterms:isVersionOf</a:t>
            </a:r>
          </a:p>
        </p:txBody>
      </p:sp>
      <p:cxnSp>
        <p:nvCxnSpPr>
          <p:cNvPr id="2113" name="AutoShape 72"/>
          <p:cNvCxnSpPr>
            <a:cxnSpLocks noChangeShapeType="1"/>
            <a:stCxn id="2107" idx="0"/>
            <a:endCxn id="2101" idx="2"/>
          </p:cNvCxnSpPr>
          <p:nvPr/>
        </p:nvCxnSpPr>
        <p:spPr bwMode="auto">
          <a:xfrm flipV="1">
            <a:off x="3713163" y="5646738"/>
            <a:ext cx="962025" cy="884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4" name="Text Box 69"/>
          <p:cNvSpPr txBox="1">
            <a:spLocks noChangeArrowheads="1"/>
          </p:cNvSpPr>
          <p:nvPr/>
        </p:nvSpPr>
        <p:spPr bwMode="auto">
          <a:xfrm>
            <a:off x="3808413" y="6283325"/>
            <a:ext cx="16875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/>
              <a:t>dcterms:isVersionOf</a:t>
            </a:r>
          </a:p>
        </p:txBody>
      </p:sp>
    </p:spTree>
    <p:extLst>
      <p:ext uri="{BB962C8B-B14F-4D97-AF65-F5344CB8AC3E}">
        <p14:creationId xmlns:p14="http://schemas.microsoft.com/office/powerpoint/2010/main" val="3341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L according to EDM</a:t>
            </a:r>
            <a:endParaRPr lang="en-GB" baseline="-250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“ger”</a:t>
            </a:r>
          </a:p>
        </p:txBody>
      </p:sp>
      <p:cxnSp>
        <p:nvCxnSpPr>
          <p:cNvPr id="19464" name="AutoShape 8"/>
          <p:cNvCxnSpPr>
            <a:cxnSpLocks noChangeShapeType="1"/>
            <a:stCxn id="19462" idx="3"/>
            <a:endCxn id="19463" idx="1"/>
          </p:cNvCxnSpPr>
          <p:nvPr/>
        </p:nvCxnSpPr>
        <p:spPr bwMode="auto">
          <a:xfrm>
            <a:off x="8953500" y="4113213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96144" y="1756569"/>
            <a:ext cx="17224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{Gebhardt, Peter}</a:t>
            </a:r>
          </a:p>
        </p:txBody>
      </p:sp>
      <p:cxnSp>
        <p:nvCxnSpPr>
          <p:cNvPr id="19468" name="AutoShape 12"/>
          <p:cNvCxnSpPr>
            <a:cxnSpLocks noChangeShapeType="1"/>
            <a:stCxn id="61" idx="1"/>
            <a:endCxn id="19466" idx="3"/>
          </p:cNvCxnSpPr>
          <p:nvPr/>
        </p:nvCxnSpPr>
        <p:spPr bwMode="auto">
          <a:xfrm flipH="1" flipV="1">
            <a:off x="2218581" y="1936750"/>
            <a:ext cx="4332237" cy="127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4"/>
          <p:cNvCxnSpPr>
            <a:cxnSpLocks noChangeShapeType="1"/>
            <a:stCxn id="19476" idx="0"/>
            <a:endCxn id="19462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1" name="AutoShape 15"/>
          <p:cNvCxnSpPr>
            <a:cxnSpLocks noChangeShapeType="1"/>
            <a:stCxn id="19477" idx="0"/>
            <a:endCxn id="19476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2" name="AutoShape 16"/>
          <p:cNvCxnSpPr>
            <a:cxnSpLocks noChangeShapeType="1"/>
            <a:stCxn id="19476" idx="3"/>
            <a:endCxn id="19483" idx="1"/>
          </p:cNvCxnSpPr>
          <p:nvPr/>
        </p:nvCxnSpPr>
        <p:spPr bwMode="auto">
          <a:xfrm>
            <a:off x="8782050" y="6204744"/>
            <a:ext cx="2306042" cy="158363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3" name="AutoShape 17"/>
          <p:cNvCxnSpPr>
            <a:cxnSpLocks noChangeShapeType="1"/>
            <a:stCxn id="19477" idx="1"/>
            <a:endCxn id="19488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938462" y="1725612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279400" y="5592763"/>
            <a:ext cx="27305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{Göttingen : Vandenhoeck &amp; Ruprecht}</a:t>
            </a:r>
          </a:p>
        </p:txBody>
      </p:sp>
      <p:cxnSp>
        <p:nvCxnSpPr>
          <p:cNvPr id="19481" name="AutoShape 25"/>
          <p:cNvCxnSpPr>
            <a:cxnSpLocks noChangeShapeType="1"/>
            <a:stCxn id="19476" idx="1"/>
            <a:endCxn id="19480" idx="3"/>
          </p:cNvCxnSpPr>
          <p:nvPr/>
        </p:nvCxnSpPr>
        <p:spPr bwMode="auto">
          <a:xfrm flipH="1" flipV="1">
            <a:off x="3009900" y="5773738"/>
            <a:ext cx="3822700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11088092" y="760819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{1970}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11250613" y="8279903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“1970”</a:t>
            </a:r>
          </a:p>
        </p:txBody>
      </p:sp>
      <p:cxnSp>
        <p:nvCxnSpPr>
          <p:cNvPr id="19485" name="AutoShape 29"/>
          <p:cNvCxnSpPr>
            <a:cxnSpLocks noChangeShapeType="1"/>
            <a:stCxn id="19476" idx="3"/>
            <a:endCxn id="19484" idx="1"/>
          </p:cNvCxnSpPr>
          <p:nvPr/>
        </p:nvCxnSpPr>
        <p:spPr bwMode="auto">
          <a:xfrm>
            <a:off x="8782050" y="6204744"/>
            <a:ext cx="2468563" cy="225534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1720850" y="8329613"/>
            <a:ext cx="37433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P.o.germ. 1041 fo-255/257 #257--”</a:t>
            </a:r>
          </a:p>
        </p:txBody>
      </p:sp>
      <p:cxnSp>
        <p:nvCxnSpPr>
          <p:cNvPr id="19487" name="AutoShape 31"/>
          <p:cNvCxnSpPr>
            <a:cxnSpLocks noChangeShapeType="1"/>
            <a:stCxn id="19477" idx="1"/>
            <a:endCxn id="19486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{München, Bayerische Staatsbibliothek}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9554567" y="5253831"/>
            <a:ext cx="3168650" cy="7921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A. W. Schlegels Shakespeare-Übersetzung :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Untersuchungen zu seinem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Übersetzungsverfahren am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Beispiel des Hamlet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9492" name="AutoShape 36"/>
          <p:cNvCxnSpPr>
            <a:cxnSpLocks noChangeShapeType="1"/>
            <a:stCxn id="19476" idx="3"/>
            <a:endCxn id="19491" idx="1"/>
          </p:cNvCxnSpPr>
          <p:nvPr/>
        </p:nvCxnSpPr>
        <p:spPr bwMode="auto">
          <a:xfrm flipV="1">
            <a:off x="8782050" y="5649912"/>
            <a:ext cx="772517" cy="5548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10857905" y="6321376"/>
            <a:ext cx="186531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“von Peter Gebhardt”</a:t>
            </a:r>
          </a:p>
        </p:txBody>
      </p:sp>
      <p:cxnSp>
        <p:nvCxnSpPr>
          <p:cNvPr id="19496" name="AutoShape 40"/>
          <p:cNvCxnSpPr>
            <a:cxnSpLocks noChangeShapeType="1"/>
            <a:stCxn id="19476" idx="3"/>
            <a:endCxn id="19495" idx="1"/>
          </p:cNvCxnSpPr>
          <p:nvPr/>
        </p:nvCxnSpPr>
        <p:spPr bwMode="auto">
          <a:xfrm>
            <a:off x="8782050" y="6204744"/>
            <a:ext cx="2075855" cy="29602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10943629" y="8810626"/>
            <a:ext cx="9366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“265 S.”</a:t>
            </a:r>
          </a:p>
        </p:txBody>
      </p:sp>
      <p:cxnSp>
        <p:nvCxnSpPr>
          <p:cNvPr id="19499" name="AutoShape 43"/>
          <p:cNvCxnSpPr>
            <a:cxnSpLocks noChangeShapeType="1"/>
            <a:stCxn id="19476" idx="3"/>
            <a:endCxn id="19498" idx="1"/>
          </p:cNvCxnSpPr>
          <p:nvPr/>
        </p:nvCxnSpPr>
        <p:spPr bwMode="auto">
          <a:xfrm>
            <a:off x="8782050" y="6204744"/>
            <a:ext cx="2161579" cy="27860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11159529" y="6960493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19501" name="AutoShape 45"/>
          <p:cNvCxnSpPr>
            <a:cxnSpLocks noChangeShapeType="1"/>
            <a:stCxn id="19476" idx="3"/>
            <a:endCxn id="19500" idx="1"/>
          </p:cNvCxnSpPr>
          <p:nvPr/>
        </p:nvCxnSpPr>
        <p:spPr bwMode="auto">
          <a:xfrm>
            <a:off x="8782050" y="6204744"/>
            <a:ext cx="2377479" cy="93593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9627592" y="6110287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dc:description</a:t>
            </a:r>
            <a:endParaRPr lang="en-GB" sz="1200" i="1" dirty="0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0577264" y="672802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8813800" y="5592763"/>
            <a:ext cx="623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10577264" y="7320855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0865296" y="8047235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0622210" y="8558411"/>
            <a:ext cx="819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dc:format</a:t>
            </a:r>
            <a:endParaRPr lang="en-GB" sz="1200" i="1" dirty="0"/>
          </a:p>
        </p:txBody>
      </p:sp>
      <p:cxnSp>
        <p:nvCxnSpPr>
          <p:cNvPr id="19517" name="AutoShape 61"/>
          <p:cNvCxnSpPr>
            <a:cxnSpLocks noChangeShapeType="1"/>
            <a:stCxn id="61" idx="1"/>
            <a:endCxn id="82" idx="0"/>
          </p:cNvCxnSpPr>
          <p:nvPr/>
        </p:nvCxnSpPr>
        <p:spPr bwMode="auto">
          <a:xfrm flipH="1">
            <a:off x="5212184" y="2063750"/>
            <a:ext cx="1338634" cy="21947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26" name="AutoShape 70"/>
          <p:cNvCxnSpPr>
            <a:cxnSpLocks noChangeShapeType="1"/>
            <a:stCxn id="19527" idx="0"/>
            <a:endCxn id="19477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27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8561625" y="8512175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9529" name="Rectangle 73"/>
          <p:cNvSpPr>
            <a:spLocks noChangeArrowheads="1"/>
          </p:cNvSpPr>
          <p:nvPr/>
        </p:nvSpPr>
        <p:spPr bwMode="auto">
          <a:xfrm>
            <a:off x="1576388" y="6672263"/>
            <a:ext cx="1944687" cy="2159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Serie : Palaestra ; 257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9530" name="AutoShape 74"/>
          <p:cNvCxnSpPr>
            <a:cxnSpLocks noChangeShapeType="1"/>
            <a:stCxn id="19476" idx="1"/>
            <a:endCxn id="19529" idx="3"/>
          </p:cNvCxnSpPr>
          <p:nvPr/>
        </p:nvCxnSpPr>
        <p:spPr bwMode="auto">
          <a:xfrm flipH="1">
            <a:off x="3521075" y="6205538"/>
            <a:ext cx="3311525" cy="574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3592513" y="6384925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501650" y="2640037"/>
            <a:ext cx="30908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Schlegel, August Wilhelm von ; 1767-1845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9533" name="AutoShape 77"/>
          <p:cNvCxnSpPr>
            <a:cxnSpLocks noChangeShapeType="1"/>
            <a:stCxn id="61" idx="1"/>
            <a:endCxn id="19532" idx="3"/>
          </p:cNvCxnSpPr>
          <p:nvPr/>
        </p:nvCxnSpPr>
        <p:spPr bwMode="auto">
          <a:xfrm flipH="1">
            <a:off x="3592513" y="2063750"/>
            <a:ext cx="2958305" cy="7564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3613943" y="2389188"/>
            <a:ext cx="868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19535" name="Rectangle 79"/>
          <p:cNvSpPr>
            <a:spLocks noChangeArrowheads="1"/>
          </p:cNvSpPr>
          <p:nvPr/>
        </p:nvSpPr>
        <p:spPr bwMode="auto">
          <a:xfrm>
            <a:off x="499268" y="3072086"/>
            <a:ext cx="3090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Shakespeare, William ; 1564-1616 ; Hamlet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9536" name="AutoShape 80"/>
          <p:cNvCxnSpPr>
            <a:cxnSpLocks noChangeShapeType="1"/>
            <a:stCxn id="61" idx="1"/>
            <a:endCxn id="19535" idx="3"/>
          </p:cNvCxnSpPr>
          <p:nvPr/>
        </p:nvCxnSpPr>
        <p:spPr bwMode="auto">
          <a:xfrm flipH="1">
            <a:off x="3590131" y="2063750"/>
            <a:ext cx="2960687" cy="11885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3772247" y="2789917"/>
            <a:ext cx="868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501650" y="2208312"/>
            <a:ext cx="10033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Übersetzung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9539" name="AutoShape 83"/>
          <p:cNvCxnSpPr>
            <a:cxnSpLocks noChangeShapeType="1"/>
            <a:stCxn id="61" idx="1"/>
            <a:endCxn id="19538" idx="3"/>
          </p:cNvCxnSpPr>
          <p:nvPr/>
        </p:nvCxnSpPr>
        <p:spPr bwMode="auto">
          <a:xfrm flipH="1">
            <a:off x="1504950" y="2063750"/>
            <a:ext cx="5045868" cy="3247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2293143" y="2070993"/>
            <a:ext cx="868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2" name="AutoShape 99"/>
          <p:cNvCxnSpPr>
            <a:cxnSpLocks noChangeShapeType="1"/>
            <a:stCxn id="19462" idx="0"/>
            <a:endCxn id="61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105"/>
          <p:cNvSpPr txBox="1">
            <a:spLocks noChangeArrowheads="1"/>
          </p:cNvSpPr>
          <p:nvPr/>
        </p:nvSpPr>
        <p:spPr bwMode="auto">
          <a:xfrm>
            <a:off x="7780086" y="3003570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4778003" y="3279255"/>
            <a:ext cx="868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4059659" y="4258469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83" name="Rectangle 11"/>
          <p:cNvSpPr>
            <a:spLocks noChangeArrowheads="1"/>
          </p:cNvSpPr>
          <p:nvPr/>
        </p:nvSpPr>
        <p:spPr bwMode="auto">
          <a:xfrm>
            <a:off x="139700" y="4727576"/>
            <a:ext cx="30099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{von Schlegel, August Wilhelm; 1767-1845}</a:t>
            </a:r>
          </a:p>
        </p:txBody>
      </p:sp>
      <p:cxnSp>
        <p:nvCxnSpPr>
          <p:cNvPr id="84" name="AutoShape 12"/>
          <p:cNvCxnSpPr>
            <a:cxnSpLocks noChangeShapeType="1"/>
            <a:stCxn id="82" idx="1"/>
            <a:endCxn id="88" idx="3"/>
          </p:cNvCxnSpPr>
          <p:nvPr/>
        </p:nvCxnSpPr>
        <p:spPr bwMode="auto">
          <a:xfrm flipH="1" flipV="1">
            <a:off x="3052552" y="4223545"/>
            <a:ext cx="1007107" cy="21510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13"/>
          <p:cNvCxnSpPr>
            <a:cxnSpLocks noChangeShapeType="1"/>
            <a:stCxn id="82" idx="1"/>
            <a:endCxn id="83" idx="3"/>
          </p:cNvCxnSpPr>
          <p:nvPr/>
        </p:nvCxnSpPr>
        <p:spPr bwMode="auto">
          <a:xfrm flipH="1">
            <a:off x="3149600" y="4438650"/>
            <a:ext cx="910059" cy="4691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3282527" y="4727576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dc:contributor</a:t>
            </a:r>
            <a:endParaRPr lang="en-GB" sz="1200" i="1" dirty="0"/>
          </a:p>
        </p:txBody>
      </p:sp>
      <p:sp>
        <p:nvSpPr>
          <p:cNvPr id="87" name="Text Box 47"/>
          <p:cNvSpPr txBox="1">
            <a:spLocks noChangeArrowheads="1"/>
          </p:cNvSpPr>
          <p:nvPr/>
        </p:nvSpPr>
        <p:spPr bwMode="auto">
          <a:xfrm>
            <a:off x="3209131" y="401240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88" name="Rectangle 68"/>
          <p:cNvSpPr>
            <a:spLocks noChangeArrowheads="1"/>
          </p:cNvSpPr>
          <p:nvPr/>
        </p:nvSpPr>
        <p:spPr bwMode="auto">
          <a:xfrm>
            <a:off x="100224" y="3971926"/>
            <a:ext cx="295232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German (Schlegel)”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4" name="WordArt 108"/>
          <p:cNvSpPr>
            <a:spLocks noChangeArrowheads="1" noChangeShapeType="1" noTextEdit="1"/>
          </p:cNvSpPr>
          <p:nvPr/>
        </p:nvSpPr>
        <p:spPr bwMode="auto">
          <a:xfrm>
            <a:off x="5881501" y="4606925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L according to FRBR</a:t>
            </a:r>
            <a:r>
              <a:rPr lang="en-GB" sz="5600" baseline="-25000"/>
              <a:t>OO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217988" y="285591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39943" name="AutoShape 7"/>
          <p:cNvCxnSpPr>
            <a:cxnSpLocks noChangeShapeType="1"/>
            <a:stCxn id="39942" idx="3"/>
            <a:endCxn id="39939" idx="1"/>
          </p:cNvCxnSpPr>
          <p:nvPr/>
        </p:nvCxnSpPr>
        <p:spPr bwMode="auto">
          <a:xfrm>
            <a:off x="5802313" y="3036888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144588" y="285591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{Gebhardt, Peter}</a:t>
            </a:r>
          </a:p>
        </p:txBody>
      </p:sp>
      <p:cxnSp>
        <p:nvCxnSpPr>
          <p:cNvPr id="39945" name="AutoShape 9"/>
          <p:cNvCxnSpPr>
            <a:cxnSpLocks noChangeShapeType="1"/>
            <a:stCxn id="39942" idx="1"/>
            <a:endCxn id="39944" idx="3"/>
          </p:cNvCxnSpPr>
          <p:nvPr/>
        </p:nvCxnSpPr>
        <p:spPr bwMode="auto">
          <a:xfrm flipH="1">
            <a:off x="2584450" y="3036888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929313" y="2803525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728913" y="281305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39950" name="AutoShape 14"/>
          <p:cNvCxnSpPr>
            <a:cxnSpLocks noChangeShapeType="1"/>
            <a:stCxn id="39939" idx="2"/>
            <a:endCxn id="39949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{ger}</a:t>
            </a:r>
          </a:p>
        </p:txBody>
      </p:sp>
      <p:cxnSp>
        <p:nvCxnSpPr>
          <p:cNvPr id="39955" name="AutoShape 19"/>
          <p:cNvCxnSpPr>
            <a:cxnSpLocks noChangeShapeType="1"/>
            <a:stCxn id="39952" idx="3"/>
            <a:endCxn id="39954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4024313" y="3575050"/>
            <a:ext cx="18002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39958" name="AutoShape 22"/>
          <p:cNvCxnSpPr>
            <a:cxnSpLocks noChangeShapeType="1"/>
            <a:stCxn id="39957" idx="3"/>
            <a:endCxn id="39949" idx="1"/>
          </p:cNvCxnSpPr>
          <p:nvPr/>
        </p:nvCxnSpPr>
        <p:spPr bwMode="auto">
          <a:xfrm>
            <a:off x="5824538" y="3756025"/>
            <a:ext cx="823912" cy="933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113463" y="393700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1431925" y="3430588"/>
            <a:ext cx="1289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{Gebhardt, Peter}</a:t>
            </a:r>
          </a:p>
        </p:txBody>
      </p:sp>
      <p:cxnSp>
        <p:nvCxnSpPr>
          <p:cNvPr id="39962" name="AutoShape 26"/>
          <p:cNvCxnSpPr>
            <a:cxnSpLocks noChangeShapeType="1"/>
            <a:stCxn id="39957" idx="1"/>
            <a:endCxn id="39960" idx="3"/>
          </p:cNvCxnSpPr>
          <p:nvPr/>
        </p:nvCxnSpPr>
        <p:spPr bwMode="auto">
          <a:xfrm flipH="1" flipV="1">
            <a:off x="2720975" y="3611563"/>
            <a:ext cx="1303338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1863725" y="40068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{author}</a:t>
            </a:r>
          </a:p>
        </p:txBody>
      </p:sp>
      <p:cxnSp>
        <p:nvCxnSpPr>
          <p:cNvPr id="39966" name="AutoShape 30"/>
          <p:cNvCxnSpPr>
            <a:cxnSpLocks noChangeShapeType="1"/>
            <a:stCxn id="39975" idx="3"/>
            <a:endCxn id="39964" idx="3"/>
          </p:cNvCxnSpPr>
          <p:nvPr/>
        </p:nvCxnSpPr>
        <p:spPr bwMode="auto">
          <a:xfrm flipH="1">
            <a:off x="2727325" y="3790950"/>
            <a:ext cx="7413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8" name="AutoShape 32"/>
          <p:cNvCxnSpPr>
            <a:cxnSpLocks noChangeShapeType="1"/>
            <a:stCxn id="39981" idx="0"/>
            <a:endCxn id="39949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9" name="AutoShape 33"/>
          <p:cNvCxnSpPr>
            <a:cxnSpLocks noChangeShapeType="1"/>
            <a:stCxn id="39982" idx="0"/>
            <a:endCxn id="39981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0" name="AutoShape 34"/>
          <p:cNvCxnSpPr>
            <a:cxnSpLocks noChangeShapeType="1"/>
            <a:stCxn id="39985" idx="3"/>
            <a:endCxn id="39981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1" name="AutoShape 35"/>
          <p:cNvCxnSpPr>
            <a:cxnSpLocks noChangeShapeType="1"/>
            <a:stCxn id="39985" idx="1"/>
            <a:endCxn id="39990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2" name="AutoShape 36"/>
          <p:cNvCxnSpPr>
            <a:cxnSpLocks noChangeShapeType="1"/>
            <a:stCxn id="39990" idx="1"/>
            <a:endCxn id="39992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3" name="AutoShape 37"/>
          <p:cNvCxnSpPr>
            <a:cxnSpLocks noChangeShapeType="1"/>
            <a:stCxn id="39982" idx="1"/>
            <a:endCxn id="39997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74" name="AutoShape 38"/>
          <p:cNvCxnSpPr>
            <a:cxnSpLocks noChangeShapeType="1"/>
            <a:stCxn id="39997" idx="1"/>
            <a:endCxn id="40000" idx="3"/>
          </p:cNvCxnSpPr>
          <p:nvPr/>
        </p:nvCxnSpPr>
        <p:spPr bwMode="auto">
          <a:xfrm flipH="1">
            <a:off x="4168775" y="7969250"/>
            <a:ext cx="1008063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3448050" y="366712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2728913" y="3287713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2724150" y="37322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39987" name="Rectangle 51"/>
          <p:cNvSpPr>
            <a:spLocks noChangeArrowheads="1"/>
          </p:cNvSpPr>
          <p:nvPr/>
        </p:nvSpPr>
        <p:spPr bwMode="auto">
          <a:xfrm>
            <a:off x="136525" y="6169025"/>
            <a:ext cx="26638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{Göttingen : Vandenhoeck &amp; Ruprecht}</a:t>
            </a:r>
          </a:p>
        </p:txBody>
      </p:sp>
      <p:cxnSp>
        <p:nvCxnSpPr>
          <p:cNvPr id="39988" name="AutoShape 52"/>
          <p:cNvCxnSpPr>
            <a:cxnSpLocks noChangeShapeType="1"/>
            <a:stCxn id="39985" idx="1"/>
            <a:endCxn id="39987" idx="3"/>
          </p:cNvCxnSpPr>
          <p:nvPr/>
        </p:nvCxnSpPr>
        <p:spPr bwMode="auto">
          <a:xfrm flipH="1">
            <a:off x="2800350" y="6350000"/>
            <a:ext cx="129698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2751138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39991" name="Text Box 5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“1970”</a:t>
            </a: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207963" y="7753350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“1970”</a:t>
            </a:r>
          </a:p>
        </p:txBody>
      </p:sp>
      <p:cxnSp>
        <p:nvCxnSpPr>
          <p:cNvPr id="39994" name="AutoShape 58"/>
          <p:cNvCxnSpPr>
            <a:cxnSpLocks noChangeShapeType="1"/>
            <a:stCxn id="39990" idx="1"/>
            <a:endCxn id="39993" idx="3"/>
          </p:cNvCxnSpPr>
          <p:nvPr/>
        </p:nvCxnSpPr>
        <p:spPr bwMode="auto">
          <a:xfrm flipH="1">
            <a:off x="1144588" y="6997700"/>
            <a:ext cx="576262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1287463" y="73929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39997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39998" name="Rectangle 62"/>
          <p:cNvSpPr>
            <a:spLocks noChangeArrowheads="1"/>
          </p:cNvSpPr>
          <p:nvPr/>
        </p:nvSpPr>
        <p:spPr bwMode="auto">
          <a:xfrm>
            <a:off x="1720850" y="8905875"/>
            <a:ext cx="37433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P.o.germ. 1041 fo-255/257 #257--”</a:t>
            </a:r>
          </a:p>
        </p:txBody>
      </p:sp>
      <p:cxnSp>
        <p:nvCxnSpPr>
          <p:cNvPr id="39999" name="AutoShape 63"/>
          <p:cNvCxnSpPr>
            <a:cxnSpLocks noChangeShapeType="1"/>
            <a:stCxn id="39982" idx="1"/>
            <a:endCxn id="39998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00" name="Rectangle 64"/>
          <p:cNvSpPr>
            <a:spLocks noChangeArrowheads="1"/>
          </p:cNvSpPr>
          <p:nvPr/>
        </p:nvSpPr>
        <p:spPr bwMode="auto">
          <a:xfrm>
            <a:off x="1360488" y="8040688"/>
            <a:ext cx="2808287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“München, Bayerische Staatsbibliothek”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0004" name="Rectangle 68"/>
          <p:cNvSpPr>
            <a:spLocks noChangeArrowheads="1"/>
          </p:cNvSpPr>
          <p:nvPr/>
        </p:nvSpPr>
        <p:spPr bwMode="auto">
          <a:xfrm>
            <a:off x="10001250" y="6456363"/>
            <a:ext cx="2663825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A. W. Schlegels Shakespeare-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Übersetzung : Untersuchungen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zu seinem Übersetzungsverfahren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am Beispiel des Hamlet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0005" name="AutoShape 69"/>
          <p:cNvCxnSpPr>
            <a:cxnSpLocks noChangeShapeType="1"/>
            <a:stCxn id="39981" idx="3"/>
            <a:endCxn id="40004" idx="1"/>
          </p:cNvCxnSpPr>
          <p:nvPr/>
        </p:nvCxnSpPr>
        <p:spPr bwMode="auto">
          <a:xfrm>
            <a:off x="8782050" y="6781800"/>
            <a:ext cx="1219200" cy="142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8848725" y="652938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0010" name="Rectangle 74"/>
          <p:cNvSpPr>
            <a:spLocks noChangeArrowheads="1"/>
          </p:cNvSpPr>
          <p:nvPr/>
        </p:nvSpPr>
        <p:spPr bwMode="auto">
          <a:xfrm>
            <a:off x="10937875" y="7753350"/>
            <a:ext cx="151130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“von Peter Gebhardt”</a:t>
            </a:r>
          </a:p>
        </p:txBody>
      </p:sp>
      <p:cxnSp>
        <p:nvCxnSpPr>
          <p:cNvPr id="40011" name="AutoShape 75"/>
          <p:cNvCxnSpPr>
            <a:cxnSpLocks noChangeShapeType="1"/>
            <a:stCxn id="39981" idx="3"/>
            <a:endCxn id="40010" idx="1"/>
          </p:cNvCxnSpPr>
          <p:nvPr/>
        </p:nvCxnSpPr>
        <p:spPr bwMode="auto">
          <a:xfrm>
            <a:off x="8782050" y="6781800"/>
            <a:ext cx="2155825" cy="1187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12" name="Text Box 76"/>
          <p:cNvSpPr txBox="1">
            <a:spLocks noChangeArrowheads="1"/>
          </p:cNvSpPr>
          <p:nvPr/>
        </p:nvSpPr>
        <p:spPr bwMode="auto">
          <a:xfrm>
            <a:off x="10361613" y="7464425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9280525" y="9193213"/>
            <a:ext cx="9366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“265 S.”</a:t>
            </a:r>
          </a:p>
        </p:txBody>
      </p:sp>
      <p:cxnSp>
        <p:nvCxnSpPr>
          <p:cNvPr id="40014" name="AutoShape 78"/>
          <p:cNvCxnSpPr>
            <a:cxnSpLocks noChangeShapeType="1"/>
            <a:stCxn id="39981" idx="3"/>
            <a:endCxn id="40013" idx="0"/>
          </p:cNvCxnSpPr>
          <p:nvPr/>
        </p:nvCxnSpPr>
        <p:spPr bwMode="auto">
          <a:xfrm>
            <a:off x="8782050" y="6781800"/>
            <a:ext cx="966788" cy="2411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15" name="Text Box 79"/>
          <p:cNvSpPr txBox="1">
            <a:spLocks noChangeArrowheads="1"/>
          </p:cNvSpPr>
          <p:nvPr/>
        </p:nvSpPr>
        <p:spPr bwMode="auto">
          <a:xfrm>
            <a:off x="8129588" y="73215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0016" name="Rectangle 80"/>
          <p:cNvSpPr>
            <a:spLocks noChangeArrowheads="1"/>
          </p:cNvSpPr>
          <p:nvPr/>
        </p:nvSpPr>
        <p:spPr bwMode="auto">
          <a:xfrm>
            <a:off x="10001250" y="81137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40017" name="AutoShape 81"/>
          <p:cNvCxnSpPr>
            <a:cxnSpLocks noChangeShapeType="1"/>
            <a:stCxn id="40018" idx="4"/>
            <a:endCxn id="40016" idx="0"/>
          </p:cNvCxnSpPr>
          <p:nvPr/>
        </p:nvCxnSpPr>
        <p:spPr bwMode="auto">
          <a:xfrm>
            <a:off x="10290175" y="7681913"/>
            <a:ext cx="1428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18" name="Oval 82"/>
          <p:cNvSpPr>
            <a:spLocks noChangeArrowheads="1"/>
          </p:cNvSpPr>
          <p:nvPr/>
        </p:nvSpPr>
        <p:spPr bwMode="auto">
          <a:xfrm>
            <a:off x="10217150" y="7537450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019" name="Text Box 83"/>
          <p:cNvSpPr txBox="1">
            <a:spLocks noChangeArrowheads="1"/>
          </p:cNvSpPr>
          <p:nvPr/>
        </p:nvSpPr>
        <p:spPr bwMode="auto">
          <a:xfrm>
            <a:off x="9929813" y="7753350"/>
            <a:ext cx="496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0020" name="Rectangle 84"/>
          <p:cNvSpPr>
            <a:spLocks noChangeArrowheads="1"/>
          </p:cNvSpPr>
          <p:nvPr/>
        </p:nvSpPr>
        <p:spPr bwMode="auto">
          <a:xfrm>
            <a:off x="8561388" y="86169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40021" name="AutoShape 85"/>
          <p:cNvCxnSpPr>
            <a:cxnSpLocks noChangeShapeType="1"/>
            <a:stCxn id="40022" idx="3"/>
            <a:endCxn id="40020" idx="0"/>
          </p:cNvCxnSpPr>
          <p:nvPr/>
        </p:nvCxnSpPr>
        <p:spPr bwMode="auto">
          <a:xfrm flipH="1">
            <a:off x="8993188" y="8166100"/>
            <a:ext cx="236537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22" name="Oval 86"/>
          <p:cNvSpPr>
            <a:spLocks noChangeArrowheads="1"/>
          </p:cNvSpPr>
          <p:nvPr/>
        </p:nvSpPr>
        <p:spPr bwMode="auto">
          <a:xfrm>
            <a:off x="9209088" y="804227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023" name="Text Box 87"/>
          <p:cNvSpPr txBox="1">
            <a:spLocks noChangeArrowheads="1"/>
          </p:cNvSpPr>
          <p:nvPr/>
        </p:nvSpPr>
        <p:spPr bwMode="auto">
          <a:xfrm>
            <a:off x="86804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0041" name="Text Box 105"/>
          <p:cNvSpPr txBox="1">
            <a:spLocks noChangeArrowheads="1"/>
          </p:cNvSpPr>
          <p:nvPr/>
        </p:nvSpPr>
        <p:spPr bwMode="auto">
          <a:xfrm>
            <a:off x="4384675" y="2279650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0044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</a:t>
            </a:r>
          </a:p>
        </p:txBody>
      </p:sp>
      <p:sp>
        <p:nvSpPr>
          <p:cNvPr id="40045" name="Rectangle 109"/>
          <p:cNvSpPr>
            <a:spLocks noChangeArrowheads="1"/>
          </p:cNvSpPr>
          <p:nvPr/>
        </p:nvSpPr>
        <p:spPr bwMode="auto">
          <a:xfrm>
            <a:off x="5895975" y="5376863"/>
            <a:ext cx="15890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F19 Publication Work</a:t>
            </a:r>
          </a:p>
        </p:txBody>
      </p:sp>
      <p:sp>
        <p:nvSpPr>
          <p:cNvPr id="40046" name="Rectangle 110"/>
          <p:cNvSpPr>
            <a:spLocks noChangeArrowheads="1"/>
          </p:cNvSpPr>
          <p:nvPr/>
        </p:nvSpPr>
        <p:spPr bwMode="auto">
          <a:xfrm>
            <a:off x="3879850" y="54483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{257}</a:t>
            </a:r>
          </a:p>
        </p:txBody>
      </p:sp>
      <p:sp>
        <p:nvSpPr>
          <p:cNvPr id="40047" name="Rectangle 111"/>
          <p:cNvSpPr>
            <a:spLocks noChangeArrowheads="1"/>
          </p:cNvSpPr>
          <p:nvPr/>
        </p:nvSpPr>
        <p:spPr bwMode="auto">
          <a:xfrm>
            <a:off x="1216025" y="5627688"/>
            <a:ext cx="18716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{numbering within series}</a:t>
            </a:r>
          </a:p>
        </p:txBody>
      </p:sp>
      <p:sp>
        <p:nvSpPr>
          <p:cNvPr id="40048" name="Rectangle 112"/>
          <p:cNvSpPr>
            <a:spLocks noChangeArrowheads="1"/>
          </p:cNvSpPr>
          <p:nvPr/>
        </p:nvSpPr>
        <p:spPr bwMode="auto">
          <a:xfrm>
            <a:off x="3952875" y="4224338"/>
            <a:ext cx="15890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F18 Serial Work</a:t>
            </a:r>
          </a:p>
        </p:txBody>
      </p:sp>
      <p:sp>
        <p:nvSpPr>
          <p:cNvPr id="40049" name="Rectangle 113"/>
          <p:cNvSpPr>
            <a:spLocks noChangeArrowheads="1"/>
          </p:cNvSpPr>
          <p:nvPr/>
        </p:nvSpPr>
        <p:spPr bwMode="auto">
          <a:xfrm>
            <a:off x="1936750" y="480060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“Palaestra”</a:t>
            </a:r>
          </a:p>
        </p:txBody>
      </p:sp>
      <p:cxnSp>
        <p:nvCxnSpPr>
          <p:cNvPr id="40050" name="AutoShape 114"/>
          <p:cNvCxnSpPr>
            <a:cxnSpLocks noChangeShapeType="1"/>
            <a:stCxn id="40045" idx="2"/>
            <a:endCxn id="39981" idx="0"/>
          </p:cNvCxnSpPr>
          <p:nvPr/>
        </p:nvCxnSpPr>
        <p:spPr bwMode="auto">
          <a:xfrm>
            <a:off x="6691313" y="5737225"/>
            <a:ext cx="1116012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051" name="AutoShape 115"/>
          <p:cNvCxnSpPr>
            <a:cxnSpLocks noChangeShapeType="1"/>
            <a:stCxn id="40048" idx="3"/>
            <a:endCxn id="40045" idx="0"/>
          </p:cNvCxnSpPr>
          <p:nvPr/>
        </p:nvCxnSpPr>
        <p:spPr bwMode="auto">
          <a:xfrm>
            <a:off x="5541963" y="4405313"/>
            <a:ext cx="1149350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052" name="AutoShape 116"/>
          <p:cNvCxnSpPr>
            <a:cxnSpLocks noChangeShapeType="1"/>
            <a:stCxn id="39981" idx="0"/>
            <a:endCxn id="40046" idx="3"/>
          </p:cNvCxnSpPr>
          <p:nvPr/>
        </p:nvCxnSpPr>
        <p:spPr bwMode="auto">
          <a:xfrm flipH="1" flipV="1">
            <a:off x="5464175" y="5629275"/>
            <a:ext cx="2343150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053" name="AutoShape 117"/>
          <p:cNvCxnSpPr>
            <a:cxnSpLocks noChangeShapeType="1"/>
            <a:stCxn id="40046" idx="1"/>
            <a:endCxn id="40047" idx="3"/>
          </p:cNvCxnSpPr>
          <p:nvPr/>
        </p:nvCxnSpPr>
        <p:spPr bwMode="auto">
          <a:xfrm flipH="1">
            <a:off x="3087688" y="5629275"/>
            <a:ext cx="792162" cy="179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054" name="AutoShape 118"/>
          <p:cNvCxnSpPr>
            <a:cxnSpLocks noChangeShapeType="1"/>
            <a:stCxn id="40048" idx="1"/>
            <a:endCxn id="40049" idx="3"/>
          </p:cNvCxnSpPr>
          <p:nvPr/>
        </p:nvCxnSpPr>
        <p:spPr bwMode="auto">
          <a:xfrm flipH="1">
            <a:off x="2800350" y="4405313"/>
            <a:ext cx="1152525" cy="5762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55" name="Text Box 119"/>
          <p:cNvSpPr txBox="1">
            <a:spLocks noChangeArrowheads="1"/>
          </p:cNvSpPr>
          <p:nvPr/>
        </p:nvSpPr>
        <p:spPr bwMode="auto">
          <a:xfrm>
            <a:off x="3160713" y="4729163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0056" name="Text Box 120"/>
          <p:cNvSpPr txBox="1">
            <a:spLocks noChangeArrowheads="1"/>
          </p:cNvSpPr>
          <p:nvPr/>
        </p:nvSpPr>
        <p:spPr bwMode="auto">
          <a:xfrm>
            <a:off x="2944813" y="5305425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0057" name="Text Box 121"/>
          <p:cNvSpPr txBox="1">
            <a:spLocks noChangeArrowheads="1"/>
          </p:cNvSpPr>
          <p:nvPr/>
        </p:nvSpPr>
        <p:spPr bwMode="auto">
          <a:xfrm>
            <a:off x="5537200" y="4872038"/>
            <a:ext cx="1349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R10 has member</a:t>
            </a:r>
          </a:p>
        </p:txBody>
      </p:sp>
      <p:sp>
        <p:nvSpPr>
          <p:cNvPr id="40058" name="Text Box 122"/>
          <p:cNvSpPr txBox="1">
            <a:spLocks noChangeArrowheads="1"/>
          </p:cNvSpPr>
          <p:nvPr/>
        </p:nvSpPr>
        <p:spPr bwMode="auto">
          <a:xfrm>
            <a:off x="6616700" y="5737225"/>
            <a:ext cx="1263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sp>
        <p:nvSpPr>
          <p:cNvPr id="40059" name="Text Box 123"/>
          <p:cNvSpPr txBox="1">
            <a:spLocks noChangeArrowheads="1"/>
          </p:cNvSpPr>
          <p:nvPr/>
        </p:nvSpPr>
        <p:spPr bwMode="auto">
          <a:xfrm>
            <a:off x="5176838" y="5808663"/>
            <a:ext cx="1619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P148 has component</a:t>
            </a:r>
          </a:p>
        </p:txBody>
      </p:sp>
      <p:sp>
        <p:nvSpPr>
          <p:cNvPr id="40060" name="Text Box 124"/>
          <p:cNvSpPr txBox="1">
            <a:spLocks noChangeArrowheads="1"/>
          </p:cNvSpPr>
          <p:nvPr/>
        </p:nvSpPr>
        <p:spPr bwMode="auto">
          <a:xfrm>
            <a:off x="9137650" y="7537450"/>
            <a:ext cx="995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0061" name="Rectangle 125"/>
          <p:cNvSpPr>
            <a:spLocks noChangeArrowheads="1"/>
          </p:cNvSpPr>
          <p:nvPr/>
        </p:nvSpPr>
        <p:spPr bwMode="auto">
          <a:xfrm>
            <a:off x="10072688" y="8761413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40062" name="AutoShape 126"/>
          <p:cNvCxnSpPr>
            <a:cxnSpLocks noChangeShapeType="1"/>
            <a:stCxn id="39981" idx="3"/>
            <a:endCxn id="40061" idx="1"/>
          </p:cNvCxnSpPr>
          <p:nvPr/>
        </p:nvCxnSpPr>
        <p:spPr bwMode="auto">
          <a:xfrm>
            <a:off x="8782050" y="6781800"/>
            <a:ext cx="1290638" cy="2160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064" name="AutoShape 128"/>
          <p:cNvCxnSpPr>
            <a:cxnSpLocks noChangeShapeType="1"/>
            <a:stCxn id="39939" idx="0"/>
            <a:endCxn id="112" idx="1"/>
          </p:cNvCxnSpPr>
          <p:nvPr/>
        </p:nvCxnSpPr>
        <p:spPr bwMode="auto">
          <a:xfrm flipV="1">
            <a:off x="7801769" y="2280444"/>
            <a:ext cx="1802606" cy="57546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65" name="Rectangle 129"/>
          <p:cNvSpPr>
            <a:spLocks noChangeArrowheads="1"/>
          </p:cNvSpPr>
          <p:nvPr/>
        </p:nvSpPr>
        <p:spPr bwMode="auto">
          <a:xfrm>
            <a:off x="1936750" y="1776413"/>
            <a:ext cx="3090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de-DE" sz="1200">
                <a:solidFill>
                  <a:srgbClr val="663300"/>
                </a:solidFill>
              </a:rPr>
              <a:t>Schlegel, August Wilhelm von ; 1767-1845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0066" name="AutoShape 130"/>
          <p:cNvCxnSpPr>
            <a:cxnSpLocks noChangeShapeType="1"/>
            <a:stCxn id="39939" idx="0"/>
            <a:endCxn id="40065" idx="3"/>
          </p:cNvCxnSpPr>
          <p:nvPr/>
        </p:nvCxnSpPr>
        <p:spPr bwMode="auto">
          <a:xfrm flipH="1" flipV="1">
            <a:off x="5027613" y="1957388"/>
            <a:ext cx="2774950" cy="898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67" name="Rectangle 131"/>
          <p:cNvSpPr>
            <a:spLocks noChangeArrowheads="1"/>
          </p:cNvSpPr>
          <p:nvPr/>
        </p:nvSpPr>
        <p:spPr bwMode="auto">
          <a:xfrm>
            <a:off x="855663" y="2279650"/>
            <a:ext cx="30908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de-DE" sz="1200">
                <a:solidFill>
                  <a:srgbClr val="663300"/>
                </a:solidFill>
              </a:rPr>
              <a:t>Shakespeare, William ; 1564-1616 ; Hamlet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0068" name="AutoShape 132"/>
          <p:cNvCxnSpPr>
            <a:cxnSpLocks noChangeShapeType="1"/>
            <a:stCxn id="39939" idx="0"/>
            <a:endCxn id="40067" idx="3"/>
          </p:cNvCxnSpPr>
          <p:nvPr/>
        </p:nvCxnSpPr>
        <p:spPr bwMode="auto">
          <a:xfrm flipH="1" flipV="1">
            <a:off x="3946525" y="2460625"/>
            <a:ext cx="3856038" cy="395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69" name="Rectangle 133"/>
          <p:cNvSpPr>
            <a:spLocks noChangeArrowheads="1"/>
          </p:cNvSpPr>
          <p:nvPr/>
        </p:nvSpPr>
        <p:spPr bwMode="auto">
          <a:xfrm>
            <a:off x="7985125" y="1776413"/>
            <a:ext cx="10033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de-DE" sz="1200">
                <a:solidFill>
                  <a:srgbClr val="663300"/>
                </a:solidFill>
              </a:rPr>
              <a:t>F6 Concept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{Übersetzung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0070" name="AutoShape 134"/>
          <p:cNvCxnSpPr>
            <a:cxnSpLocks noChangeShapeType="1"/>
            <a:stCxn id="39939" idx="0"/>
            <a:endCxn id="40069" idx="2"/>
          </p:cNvCxnSpPr>
          <p:nvPr/>
        </p:nvCxnSpPr>
        <p:spPr bwMode="auto">
          <a:xfrm flipV="1">
            <a:off x="7802563" y="2136775"/>
            <a:ext cx="684212" cy="7191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71" name="Text Box 135"/>
          <p:cNvSpPr txBox="1">
            <a:spLocks noChangeArrowheads="1"/>
          </p:cNvSpPr>
          <p:nvPr/>
        </p:nvSpPr>
        <p:spPr bwMode="auto">
          <a:xfrm>
            <a:off x="5719763" y="1992313"/>
            <a:ext cx="1112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0072" name="Text Box 136"/>
          <p:cNvSpPr txBox="1">
            <a:spLocks noChangeArrowheads="1"/>
          </p:cNvSpPr>
          <p:nvPr/>
        </p:nvSpPr>
        <p:spPr bwMode="auto">
          <a:xfrm>
            <a:off x="7232650" y="2222500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0073" name="Text Box 137"/>
          <p:cNvSpPr txBox="1">
            <a:spLocks noChangeArrowheads="1"/>
          </p:cNvSpPr>
          <p:nvPr/>
        </p:nvSpPr>
        <p:spPr bwMode="auto">
          <a:xfrm>
            <a:off x="8272463" y="2438400"/>
            <a:ext cx="1112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0074" name="Rectangle 138"/>
          <p:cNvSpPr>
            <a:spLocks noChangeArrowheads="1"/>
          </p:cNvSpPr>
          <p:nvPr/>
        </p:nvSpPr>
        <p:spPr bwMode="auto">
          <a:xfrm>
            <a:off x="4672013" y="4872038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{series}</a:t>
            </a:r>
          </a:p>
        </p:txBody>
      </p:sp>
      <p:cxnSp>
        <p:nvCxnSpPr>
          <p:cNvPr id="40075" name="AutoShape 139"/>
          <p:cNvCxnSpPr>
            <a:cxnSpLocks noChangeShapeType="1"/>
            <a:stCxn id="40048" idx="2"/>
            <a:endCxn id="40074" idx="0"/>
          </p:cNvCxnSpPr>
          <p:nvPr/>
        </p:nvCxnSpPr>
        <p:spPr bwMode="auto">
          <a:xfrm>
            <a:off x="4748213" y="4584700"/>
            <a:ext cx="320675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076" name="Text Box 140"/>
          <p:cNvSpPr txBox="1">
            <a:spLocks noChangeArrowheads="1"/>
          </p:cNvSpPr>
          <p:nvPr/>
        </p:nvSpPr>
        <p:spPr bwMode="auto">
          <a:xfrm>
            <a:off x="4887913" y="458470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9604375" y="2100262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113" name="AutoShape 5"/>
          <p:cNvCxnSpPr>
            <a:cxnSpLocks noChangeShapeType="1"/>
            <a:stCxn id="112" idx="2"/>
            <a:endCxn id="115" idx="0"/>
          </p:cNvCxnSpPr>
          <p:nvPr/>
        </p:nvCxnSpPr>
        <p:spPr bwMode="auto">
          <a:xfrm>
            <a:off x="10756900" y="2460625"/>
            <a:ext cx="439527" cy="33099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 Box 10"/>
          <p:cNvSpPr txBox="1">
            <a:spLocks noChangeArrowheads="1"/>
          </p:cNvSpPr>
          <p:nvPr/>
        </p:nvSpPr>
        <p:spPr bwMode="auto">
          <a:xfrm>
            <a:off x="10937875" y="2488802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9720263" y="2791618"/>
            <a:ext cx="295232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German (Schlegel)”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22" name="WordArt 108"/>
          <p:cNvSpPr>
            <a:spLocks noChangeArrowheads="1" noChangeShapeType="1" noTextEdit="1"/>
          </p:cNvSpPr>
          <p:nvPr/>
        </p:nvSpPr>
        <p:spPr bwMode="auto">
          <a:xfrm>
            <a:off x="11945664" y="1840707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P according to EDM</a:t>
            </a:r>
            <a:endParaRPr lang="en-GB" baseline="-250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76077" y="4647974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06679" y="544988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13320" name="AutoShape 8"/>
          <p:cNvCxnSpPr>
            <a:cxnSpLocks noChangeShapeType="1"/>
            <a:stCxn id="13318" idx="1"/>
            <a:endCxn id="13319" idx="3"/>
          </p:cNvCxnSpPr>
          <p:nvPr/>
        </p:nvCxnSpPr>
        <p:spPr bwMode="auto">
          <a:xfrm flipH="1">
            <a:off x="7311504" y="4828155"/>
            <a:ext cx="664573" cy="80191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327775" y="5019129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dc:language</a:t>
            </a:r>
            <a:endParaRPr lang="en-GB" sz="1200" i="1" dirty="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824736" y="4008190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{Hugo, François-Victor</a:t>
            </a:r>
            <a:r>
              <a:rPr lang="en-GB" sz="1200" dirty="0" smtClean="0">
                <a:solidFill>
                  <a:srgbClr val="663300"/>
                </a:solidFill>
              </a:rPr>
              <a:t>, </a:t>
            </a:r>
            <a:r>
              <a:rPr lang="en-GB" sz="1200" dirty="0">
                <a:solidFill>
                  <a:srgbClr val="663300"/>
                </a:solidFill>
              </a:rPr>
              <a:t>1828-1873}</a:t>
            </a:r>
          </a:p>
        </p:txBody>
      </p:sp>
      <p:cxnSp>
        <p:nvCxnSpPr>
          <p:cNvPr id="13325" name="AutoShape 13"/>
          <p:cNvCxnSpPr>
            <a:cxnSpLocks noChangeShapeType="1"/>
            <a:stCxn id="13318" idx="1"/>
            <a:endCxn id="13323" idx="2"/>
          </p:cNvCxnSpPr>
          <p:nvPr/>
        </p:nvCxnSpPr>
        <p:spPr bwMode="auto">
          <a:xfrm flipH="1" flipV="1">
            <a:off x="7081242" y="4368552"/>
            <a:ext cx="894835" cy="45960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14"/>
          <p:cNvCxnSpPr>
            <a:cxnSpLocks noChangeShapeType="1"/>
            <a:stCxn id="13332" idx="0"/>
            <a:endCxn id="13318" idx="2"/>
          </p:cNvCxnSpPr>
          <p:nvPr/>
        </p:nvCxnSpPr>
        <p:spPr bwMode="auto">
          <a:xfrm flipV="1">
            <a:off x="7807325" y="5008336"/>
            <a:ext cx="1321277" cy="180816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7" name="AutoShape 15"/>
          <p:cNvCxnSpPr>
            <a:cxnSpLocks noChangeShapeType="1"/>
            <a:stCxn id="13333" idx="0"/>
            <a:endCxn id="13332" idx="2"/>
          </p:cNvCxnSpPr>
          <p:nvPr/>
        </p:nvCxnSpPr>
        <p:spPr bwMode="auto">
          <a:xfrm flipV="1">
            <a:off x="7802563" y="7176864"/>
            <a:ext cx="4762" cy="71936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8" name="AutoShape 16"/>
          <p:cNvCxnSpPr>
            <a:cxnSpLocks noChangeShapeType="1"/>
            <a:stCxn id="13332" idx="3"/>
            <a:endCxn id="13339" idx="1"/>
          </p:cNvCxnSpPr>
          <p:nvPr/>
        </p:nvCxnSpPr>
        <p:spPr bwMode="auto">
          <a:xfrm>
            <a:off x="8782050" y="6996683"/>
            <a:ext cx="2255838" cy="79238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9" name="AutoShape 17"/>
          <p:cNvCxnSpPr>
            <a:cxnSpLocks noChangeShapeType="1"/>
            <a:stCxn id="13333" idx="1"/>
            <a:endCxn id="13344" idx="3"/>
          </p:cNvCxnSpPr>
          <p:nvPr/>
        </p:nvCxnSpPr>
        <p:spPr bwMode="auto">
          <a:xfrm flipH="1">
            <a:off x="4313039" y="8076407"/>
            <a:ext cx="2730699" cy="75644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432549" y="435120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dc:contributor</a:t>
            </a:r>
            <a:endParaRPr lang="en-GB" sz="1200" i="1" dirty="0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832600" y="6816502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967906" y="6063345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833637" y="6960394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{Paris: Pagnerre}</a:t>
            </a:r>
          </a:p>
        </p:txBody>
      </p:sp>
      <p:cxnSp>
        <p:nvCxnSpPr>
          <p:cNvPr id="13337" name="AutoShape 25"/>
          <p:cNvCxnSpPr>
            <a:cxnSpLocks noChangeShapeType="1"/>
            <a:stCxn id="13332" idx="1"/>
            <a:endCxn id="13336" idx="3"/>
          </p:cNvCxnSpPr>
          <p:nvPr/>
        </p:nvCxnSpPr>
        <p:spPr bwMode="auto">
          <a:xfrm flipH="1">
            <a:off x="3338587" y="6996683"/>
            <a:ext cx="3494013" cy="1438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807119" y="6844791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1037888" y="7608887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{1865}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1037888" y="8179186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“1865.”</a:t>
            </a:r>
          </a:p>
        </p:txBody>
      </p:sp>
      <p:cxnSp>
        <p:nvCxnSpPr>
          <p:cNvPr id="13341" name="AutoShape 29"/>
          <p:cNvCxnSpPr>
            <a:cxnSpLocks noChangeShapeType="1"/>
            <a:stCxn id="13332" idx="3"/>
            <a:endCxn id="13340" idx="1"/>
          </p:cNvCxnSpPr>
          <p:nvPr/>
        </p:nvCxnSpPr>
        <p:spPr bwMode="auto">
          <a:xfrm>
            <a:off x="8782050" y="6996683"/>
            <a:ext cx="2255838" cy="136268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368352" y="8616950"/>
            <a:ext cx="1944687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{Ghent University Library}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548165" y="8068855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10619581" y="5056188"/>
            <a:ext cx="2089150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“Les deux Hamlet / ; W.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Shakespeare ; François-Victor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Hugo traducteur. ;”</a:t>
            </a:r>
          </a:p>
        </p:txBody>
      </p:sp>
      <p:cxnSp>
        <p:nvCxnSpPr>
          <p:cNvPr id="13348" name="AutoShape 36"/>
          <p:cNvCxnSpPr>
            <a:cxnSpLocks noChangeShapeType="1"/>
            <a:stCxn id="13332" idx="3"/>
            <a:endCxn id="13347" idx="1"/>
          </p:cNvCxnSpPr>
          <p:nvPr/>
        </p:nvCxnSpPr>
        <p:spPr bwMode="auto">
          <a:xfrm flipV="1">
            <a:off x="8782050" y="5307807"/>
            <a:ext cx="1837531" cy="168887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0843419" y="5630069"/>
            <a:ext cx="1865312" cy="863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“Monograph/item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Vertaling van de uitgave: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Londres: Trundell, 1603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en: Londres: I. R., 1604.”</a:t>
            </a:r>
          </a:p>
        </p:txBody>
      </p:sp>
      <p:cxnSp>
        <p:nvCxnSpPr>
          <p:cNvPr id="13352" name="AutoShape 40"/>
          <p:cNvCxnSpPr>
            <a:cxnSpLocks noChangeShapeType="1"/>
            <a:stCxn id="13332" idx="3"/>
            <a:endCxn id="13351" idx="1"/>
          </p:cNvCxnSpPr>
          <p:nvPr/>
        </p:nvCxnSpPr>
        <p:spPr bwMode="auto">
          <a:xfrm flipV="1">
            <a:off x="8782050" y="6061869"/>
            <a:ext cx="2061369" cy="93481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9678194" y="6063345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dc:description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10933906" y="8832850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388, [4] p. ; Regular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print reproduction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3355" name="AutoShape 43"/>
          <p:cNvCxnSpPr>
            <a:cxnSpLocks noChangeShapeType="1"/>
            <a:stCxn id="13332" idx="3"/>
            <a:endCxn id="13354" idx="1"/>
          </p:cNvCxnSpPr>
          <p:nvPr/>
        </p:nvCxnSpPr>
        <p:spPr bwMode="auto">
          <a:xfrm>
            <a:off x="8782050" y="6996683"/>
            <a:ext cx="2151856" cy="201634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11058525" y="6960394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13357" name="AutoShape 45"/>
          <p:cNvCxnSpPr>
            <a:cxnSpLocks noChangeShapeType="1"/>
            <a:stCxn id="13332" idx="3"/>
            <a:endCxn id="13356" idx="1"/>
          </p:cNvCxnSpPr>
          <p:nvPr/>
        </p:nvCxnSpPr>
        <p:spPr bwMode="auto">
          <a:xfrm>
            <a:off x="8782050" y="6996683"/>
            <a:ext cx="2276475" cy="1438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9946481" y="6865937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9546034" y="553561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0161588" y="7334250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0382250" y="7931536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10617200" y="8539549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13382" name="AutoShape 70"/>
          <p:cNvCxnSpPr>
            <a:cxnSpLocks noChangeShapeType="1"/>
            <a:stCxn id="13383" idx="0"/>
            <a:endCxn id="13333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83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11019631" y="6522244"/>
            <a:ext cx="15128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{Language Material}</a:t>
            </a:r>
          </a:p>
        </p:txBody>
      </p:sp>
      <p:cxnSp>
        <p:nvCxnSpPr>
          <p:cNvPr id="13386" name="AutoShape 74"/>
          <p:cNvCxnSpPr>
            <a:cxnSpLocks noChangeShapeType="1"/>
            <a:stCxn id="13332" idx="3"/>
            <a:endCxn id="13385" idx="1"/>
          </p:cNvCxnSpPr>
          <p:nvPr/>
        </p:nvCxnSpPr>
        <p:spPr bwMode="auto">
          <a:xfrm flipV="1">
            <a:off x="8782050" y="6702426"/>
            <a:ext cx="2237581" cy="29425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9883378" y="6427787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750392" y="7471568"/>
            <a:ext cx="2592387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Oeuvres complètes / Shakespeare,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William ; ; 1 ; ; Oeuvres complètes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/ Shakespeare, William ; ; 2e éd. ; ;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The tragicall historie of Hamlet,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Prince of Denmarke.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3389" name="AutoShape 77"/>
          <p:cNvCxnSpPr>
            <a:cxnSpLocks noChangeShapeType="1"/>
            <a:stCxn id="13332" idx="1"/>
            <a:endCxn id="13388" idx="3"/>
          </p:cNvCxnSpPr>
          <p:nvPr/>
        </p:nvCxnSpPr>
        <p:spPr bwMode="auto">
          <a:xfrm flipH="1">
            <a:off x="3342779" y="6996683"/>
            <a:ext cx="3489821" cy="94240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4201356" y="7608887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96888" y="1884363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{Shakespeare, William: 1546-1616}</a:t>
            </a:r>
          </a:p>
        </p:txBody>
      </p:sp>
      <p:cxnSp>
        <p:nvCxnSpPr>
          <p:cNvPr id="82" name="AutoShape 26"/>
          <p:cNvCxnSpPr>
            <a:cxnSpLocks noChangeShapeType="1"/>
            <a:stCxn id="87" idx="1"/>
            <a:endCxn id="81" idx="3"/>
          </p:cNvCxnSpPr>
          <p:nvPr/>
        </p:nvCxnSpPr>
        <p:spPr bwMode="auto">
          <a:xfrm flipH="1">
            <a:off x="3009900" y="2063750"/>
            <a:ext cx="3540918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 Box 41"/>
          <p:cNvSpPr txBox="1">
            <a:spLocks noChangeArrowheads="1"/>
          </p:cNvSpPr>
          <p:nvPr/>
        </p:nvSpPr>
        <p:spPr bwMode="auto">
          <a:xfrm>
            <a:off x="4110015" y="1789906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52178" y="233818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5" name="AutoShape 69"/>
          <p:cNvCxnSpPr>
            <a:cxnSpLocks noChangeShapeType="1"/>
            <a:stCxn id="87" idx="1"/>
            <a:endCxn id="84" idx="3"/>
          </p:cNvCxnSpPr>
          <p:nvPr/>
        </p:nvCxnSpPr>
        <p:spPr bwMode="auto">
          <a:xfrm flipH="1">
            <a:off x="3519787" y="2063750"/>
            <a:ext cx="3031031" cy="5260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88"/>
          <p:cNvSpPr txBox="1">
            <a:spLocks noChangeArrowheads="1"/>
          </p:cNvSpPr>
          <p:nvPr/>
        </p:nvSpPr>
        <p:spPr bwMode="auto">
          <a:xfrm>
            <a:off x="3856831" y="221973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8" name="AutoShape 99"/>
          <p:cNvCxnSpPr>
            <a:cxnSpLocks noChangeShapeType="1"/>
            <a:stCxn id="13318" idx="0"/>
            <a:endCxn id="87" idx="2"/>
          </p:cNvCxnSpPr>
          <p:nvPr/>
        </p:nvCxnSpPr>
        <p:spPr bwMode="auto">
          <a:xfrm flipH="1" flipV="1">
            <a:off x="7807325" y="2243931"/>
            <a:ext cx="1321277" cy="240404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 Box 105"/>
          <p:cNvSpPr txBox="1">
            <a:spLocks noChangeArrowheads="1"/>
          </p:cNvSpPr>
          <p:nvPr/>
        </p:nvSpPr>
        <p:spPr bwMode="auto">
          <a:xfrm>
            <a:off x="7251449" y="3385543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736504" y="4721684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6" name="AutoShape 14"/>
          <p:cNvCxnSpPr>
            <a:cxnSpLocks noChangeShapeType="1"/>
            <a:stCxn id="13332" idx="0"/>
            <a:endCxn id="95" idx="2"/>
          </p:cNvCxnSpPr>
          <p:nvPr/>
        </p:nvCxnSpPr>
        <p:spPr bwMode="auto">
          <a:xfrm flipH="1" flipV="1">
            <a:off x="4889029" y="5082046"/>
            <a:ext cx="2918296" cy="17344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5678388" y="6161882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cxnSp>
        <p:nvCxnSpPr>
          <p:cNvPr id="100" name="AutoShape 8"/>
          <p:cNvCxnSpPr>
            <a:cxnSpLocks noChangeShapeType="1"/>
            <a:stCxn id="95" idx="3"/>
            <a:endCxn id="13319" idx="1"/>
          </p:cNvCxnSpPr>
          <p:nvPr/>
        </p:nvCxnSpPr>
        <p:spPr bwMode="auto">
          <a:xfrm>
            <a:off x="6041554" y="4901865"/>
            <a:ext cx="765125" cy="72820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7527799" y="5172076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dc:language</a:t>
            </a:r>
            <a:endParaRPr lang="en-GB" sz="1200" i="1" dirty="0"/>
          </a:p>
        </p:txBody>
      </p:sp>
      <p:cxnSp>
        <p:nvCxnSpPr>
          <p:cNvPr id="105" name="AutoShape 13"/>
          <p:cNvCxnSpPr>
            <a:cxnSpLocks noChangeShapeType="1"/>
            <a:stCxn id="95" idx="3"/>
            <a:endCxn id="13323" idx="2"/>
          </p:cNvCxnSpPr>
          <p:nvPr/>
        </p:nvCxnSpPr>
        <p:spPr bwMode="auto">
          <a:xfrm flipV="1">
            <a:off x="6041554" y="4368552"/>
            <a:ext cx="1039688" cy="5333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 Box 19"/>
          <p:cNvSpPr txBox="1">
            <a:spLocks noChangeArrowheads="1"/>
          </p:cNvSpPr>
          <p:nvPr/>
        </p:nvSpPr>
        <p:spPr bwMode="auto">
          <a:xfrm>
            <a:off x="5700142" y="4380102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dc:contributor</a:t>
            </a:r>
            <a:endParaRPr lang="en-GB" sz="1200" i="1" dirty="0"/>
          </a:p>
        </p:txBody>
      </p:sp>
      <p:cxnSp>
        <p:nvCxnSpPr>
          <p:cNvPr id="109" name="AutoShape 99"/>
          <p:cNvCxnSpPr>
            <a:cxnSpLocks noChangeShapeType="1"/>
            <a:stCxn id="95" idx="0"/>
            <a:endCxn id="87" idx="2"/>
          </p:cNvCxnSpPr>
          <p:nvPr/>
        </p:nvCxnSpPr>
        <p:spPr bwMode="auto">
          <a:xfrm flipV="1">
            <a:off x="4889029" y="2243931"/>
            <a:ext cx="2918296" cy="24777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 Box 105"/>
          <p:cNvSpPr txBox="1">
            <a:spLocks noChangeArrowheads="1"/>
          </p:cNvSpPr>
          <p:nvPr/>
        </p:nvSpPr>
        <p:spPr bwMode="auto">
          <a:xfrm>
            <a:off x="6125912" y="3065489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118" name="AutoShape 36"/>
          <p:cNvCxnSpPr>
            <a:cxnSpLocks noChangeShapeType="1"/>
            <a:stCxn id="95" idx="1"/>
            <a:endCxn id="125" idx="3"/>
          </p:cNvCxnSpPr>
          <p:nvPr/>
        </p:nvCxnSpPr>
        <p:spPr bwMode="auto">
          <a:xfrm flipH="1">
            <a:off x="3404487" y="4901865"/>
            <a:ext cx="332017" cy="72820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2986274" y="4986557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cxnSp>
        <p:nvCxnSpPr>
          <p:cNvPr id="120" name="AutoShape 36"/>
          <p:cNvCxnSpPr>
            <a:cxnSpLocks noChangeShapeType="1"/>
            <a:stCxn id="13318" idx="3"/>
            <a:endCxn id="126" idx="1"/>
          </p:cNvCxnSpPr>
          <p:nvPr/>
        </p:nvCxnSpPr>
        <p:spPr bwMode="auto">
          <a:xfrm flipV="1">
            <a:off x="10281127" y="4322545"/>
            <a:ext cx="728185" cy="50561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 Box 47"/>
          <p:cNvSpPr txBox="1">
            <a:spLocks noChangeArrowheads="1"/>
          </p:cNvSpPr>
          <p:nvPr/>
        </p:nvSpPr>
        <p:spPr bwMode="auto">
          <a:xfrm>
            <a:off x="10263982" y="4315270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25" name="Rectangle 68"/>
          <p:cNvSpPr>
            <a:spLocks noChangeArrowheads="1"/>
          </p:cNvSpPr>
          <p:nvPr/>
        </p:nvSpPr>
        <p:spPr bwMode="auto">
          <a:xfrm>
            <a:off x="51893" y="5378450"/>
            <a:ext cx="335259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(Second Quarto version). 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26" name="Rectangle 68"/>
          <p:cNvSpPr>
            <a:spLocks noChangeArrowheads="1"/>
          </p:cNvSpPr>
          <p:nvPr/>
        </p:nvSpPr>
        <p:spPr bwMode="auto">
          <a:xfrm>
            <a:off x="11009312" y="3851187"/>
            <a:ext cx="1695871" cy="94271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(First Quarto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version).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51892" y="3323086"/>
            <a:ext cx="2832670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(Second Quarto </a:t>
            </a:r>
            <a:r>
              <a:rPr lang="en-GB" sz="1200" dirty="0">
                <a:solidFill>
                  <a:srgbClr val="663300"/>
                </a:solidFill>
              </a:rPr>
              <a:t>version</a:t>
            </a:r>
            <a:r>
              <a:rPr lang="en-GB" sz="1200" dirty="0" smtClean="0">
                <a:solidFill>
                  <a:srgbClr val="663300"/>
                </a:solidFill>
              </a:rPr>
              <a:t>). </a:t>
            </a:r>
            <a:r>
              <a:rPr lang="en-GB" sz="1200" dirty="0">
                <a:solidFill>
                  <a:srgbClr val="663300"/>
                </a:solidFill>
              </a:rPr>
              <a:t>English”</a:t>
            </a:r>
          </a:p>
        </p:txBody>
      </p:sp>
      <p:sp>
        <p:nvSpPr>
          <p:cNvPr id="132" name="Rectangle 68"/>
          <p:cNvSpPr>
            <a:spLocks noChangeArrowheads="1"/>
          </p:cNvSpPr>
          <p:nvPr/>
        </p:nvSpPr>
        <p:spPr bwMode="auto">
          <a:xfrm>
            <a:off x="9932590" y="1722642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Hamlet (First Quarto version). </a:t>
            </a:r>
            <a:r>
              <a:rPr lang="en-GB" sz="1200" dirty="0" smtClean="0">
                <a:solidFill>
                  <a:srgbClr val="663300"/>
                </a:solidFill>
              </a:rPr>
              <a:t>English”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3" name="Text Box 88"/>
          <p:cNvSpPr txBox="1">
            <a:spLocks noChangeArrowheads="1"/>
          </p:cNvSpPr>
          <p:nvPr/>
        </p:nvSpPr>
        <p:spPr bwMode="auto">
          <a:xfrm>
            <a:off x="3840441" y="3792488"/>
            <a:ext cx="945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</a:t>
            </a:r>
          </a:p>
          <a:p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sp>
        <p:nvSpPr>
          <p:cNvPr id="134" name="Rectangle 6"/>
          <p:cNvSpPr>
            <a:spLocks noChangeArrowheads="1"/>
          </p:cNvSpPr>
          <p:nvPr/>
        </p:nvSpPr>
        <p:spPr bwMode="auto">
          <a:xfrm>
            <a:off x="3519787" y="3394523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5" name="Rectangle 6"/>
          <p:cNvSpPr>
            <a:spLocks noChangeArrowheads="1"/>
          </p:cNvSpPr>
          <p:nvPr/>
        </p:nvSpPr>
        <p:spPr bwMode="auto">
          <a:xfrm>
            <a:off x="8950932" y="3302626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36" name="AutoShape 69"/>
          <p:cNvCxnSpPr>
            <a:cxnSpLocks noChangeShapeType="1"/>
            <a:stCxn id="134" idx="1"/>
            <a:endCxn id="131" idx="3"/>
          </p:cNvCxnSpPr>
          <p:nvPr/>
        </p:nvCxnSpPr>
        <p:spPr bwMode="auto">
          <a:xfrm flipH="1">
            <a:off x="2884562" y="3574704"/>
            <a:ext cx="635225" cy="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 Box 88"/>
          <p:cNvSpPr txBox="1">
            <a:spLocks noChangeArrowheads="1"/>
          </p:cNvSpPr>
          <p:nvPr/>
        </p:nvSpPr>
        <p:spPr bwMode="auto">
          <a:xfrm>
            <a:off x="2872408" y="3301827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cxnSp>
        <p:nvCxnSpPr>
          <p:cNvPr id="141" name="AutoShape 69"/>
          <p:cNvCxnSpPr>
            <a:cxnSpLocks noChangeShapeType="1"/>
            <a:stCxn id="134" idx="2"/>
            <a:endCxn id="95" idx="0"/>
          </p:cNvCxnSpPr>
          <p:nvPr/>
        </p:nvCxnSpPr>
        <p:spPr bwMode="auto">
          <a:xfrm>
            <a:off x="4672312" y="3754885"/>
            <a:ext cx="216717" cy="9667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99"/>
          <p:cNvCxnSpPr>
            <a:cxnSpLocks noChangeShapeType="1"/>
            <a:stCxn id="134" idx="0"/>
            <a:endCxn id="87" idx="2"/>
          </p:cNvCxnSpPr>
          <p:nvPr/>
        </p:nvCxnSpPr>
        <p:spPr bwMode="auto">
          <a:xfrm flipV="1">
            <a:off x="4672312" y="2243931"/>
            <a:ext cx="3135013" cy="11505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Text Box 105"/>
          <p:cNvSpPr txBox="1">
            <a:spLocks noChangeArrowheads="1"/>
          </p:cNvSpPr>
          <p:nvPr/>
        </p:nvSpPr>
        <p:spPr bwMode="auto">
          <a:xfrm>
            <a:off x="4727716" y="2631484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148" name="AutoShape 99"/>
          <p:cNvCxnSpPr>
            <a:cxnSpLocks noChangeShapeType="1"/>
            <a:stCxn id="135" idx="0"/>
            <a:endCxn id="87" idx="2"/>
          </p:cNvCxnSpPr>
          <p:nvPr/>
        </p:nvCxnSpPr>
        <p:spPr bwMode="auto">
          <a:xfrm flipH="1" flipV="1">
            <a:off x="7807325" y="2243931"/>
            <a:ext cx="2296132" cy="105869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Text Box 105"/>
          <p:cNvSpPr txBox="1">
            <a:spLocks noChangeArrowheads="1"/>
          </p:cNvSpPr>
          <p:nvPr/>
        </p:nvSpPr>
        <p:spPr bwMode="auto">
          <a:xfrm>
            <a:off x="8599236" y="2481036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153" name="AutoShape 36"/>
          <p:cNvCxnSpPr>
            <a:cxnSpLocks noChangeShapeType="1"/>
            <a:stCxn id="135" idx="0"/>
            <a:endCxn id="132" idx="2"/>
          </p:cNvCxnSpPr>
          <p:nvPr/>
        </p:nvCxnSpPr>
        <p:spPr bwMode="auto">
          <a:xfrm flipV="1">
            <a:off x="10103457" y="2225879"/>
            <a:ext cx="1161256" cy="107674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Text Box 47"/>
          <p:cNvSpPr txBox="1">
            <a:spLocks noChangeArrowheads="1"/>
          </p:cNvSpPr>
          <p:nvPr/>
        </p:nvSpPr>
        <p:spPr bwMode="auto">
          <a:xfrm>
            <a:off x="10686813" y="2538005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57" name="Text Box 88"/>
          <p:cNvSpPr txBox="1">
            <a:spLocks noChangeArrowheads="1"/>
          </p:cNvSpPr>
          <p:nvPr/>
        </p:nvSpPr>
        <p:spPr bwMode="auto">
          <a:xfrm>
            <a:off x="9025296" y="3691568"/>
            <a:ext cx="945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</a:t>
            </a:r>
          </a:p>
          <a:p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cxnSp>
        <p:nvCxnSpPr>
          <p:cNvPr id="158" name="AutoShape 69"/>
          <p:cNvCxnSpPr>
            <a:cxnSpLocks noChangeShapeType="1"/>
            <a:stCxn id="135" idx="2"/>
            <a:endCxn id="13318" idx="0"/>
          </p:cNvCxnSpPr>
          <p:nvPr/>
        </p:nvCxnSpPr>
        <p:spPr bwMode="auto">
          <a:xfrm flipH="1">
            <a:off x="9128602" y="3662988"/>
            <a:ext cx="974855" cy="98498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WordArt 108"/>
          <p:cNvSpPr>
            <a:spLocks noChangeArrowheads="1" noChangeShapeType="1" noTextEdit="1"/>
          </p:cNvSpPr>
          <p:nvPr/>
        </p:nvSpPr>
        <p:spPr bwMode="auto">
          <a:xfrm>
            <a:off x="12100718" y="2136304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P according to FRBR</a:t>
            </a:r>
            <a:r>
              <a:rPr lang="en-GB" sz="5600" baseline="-25000"/>
              <a:t>OO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41998" name="AutoShape 14"/>
          <p:cNvCxnSpPr>
            <a:cxnSpLocks noChangeShapeType="1"/>
            <a:stCxn id="116" idx="2"/>
            <a:endCxn id="41997" idx="0"/>
          </p:cNvCxnSpPr>
          <p:nvPr/>
        </p:nvCxnSpPr>
        <p:spPr bwMode="auto">
          <a:xfrm>
            <a:off x="7789069" y="2260600"/>
            <a:ext cx="11906" cy="2247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7696944" y="4101306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9290050" y="447516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8993188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17205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2003" name="AutoShape 19"/>
          <p:cNvCxnSpPr>
            <a:cxnSpLocks noChangeShapeType="1"/>
            <a:stCxn id="42000" idx="3"/>
            <a:endCxn id="42002" idx="1"/>
          </p:cNvCxnSpPr>
          <p:nvPr/>
        </p:nvCxnSpPr>
        <p:spPr bwMode="auto">
          <a:xfrm>
            <a:off x="10874375" y="4656138"/>
            <a:ext cx="846138" cy="7572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11153775" y="4800600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42006" name="AutoShape 22"/>
          <p:cNvCxnSpPr>
            <a:cxnSpLocks noChangeShapeType="1"/>
            <a:stCxn id="42005" idx="3"/>
            <a:endCxn id="41997" idx="1"/>
          </p:cNvCxnSpPr>
          <p:nvPr/>
        </p:nvCxnSpPr>
        <p:spPr bwMode="auto">
          <a:xfrm>
            <a:off x="5824538" y="4189413"/>
            <a:ext cx="823912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965825" y="41656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207963" y="3863975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{Hugo, François-Victor, ; 1828-1873}</a:t>
            </a:r>
          </a:p>
        </p:txBody>
      </p:sp>
      <p:cxnSp>
        <p:nvCxnSpPr>
          <p:cNvPr id="42010" name="AutoShape 26"/>
          <p:cNvCxnSpPr>
            <a:cxnSpLocks noChangeShapeType="1"/>
            <a:stCxn id="42005" idx="1"/>
            <a:endCxn id="42008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1504950" y="46751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{translator}</a:t>
            </a:r>
          </a:p>
        </p:txBody>
      </p:sp>
      <p:cxnSp>
        <p:nvCxnSpPr>
          <p:cNvPr id="42014" name="AutoShape 30"/>
          <p:cNvCxnSpPr>
            <a:cxnSpLocks noChangeShapeType="1"/>
            <a:stCxn id="42023" idx="3"/>
            <a:endCxn id="42012" idx="3"/>
          </p:cNvCxnSpPr>
          <p:nvPr/>
        </p:nvCxnSpPr>
        <p:spPr bwMode="auto">
          <a:xfrm flipH="1">
            <a:off x="2368550" y="4152900"/>
            <a:ext cx="1100138" cy="703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6" name="AutoShape 32"/>
          <p:cNvCxnSpPr>
            <a:cxnSpLocks noChangeShapeType="1"/>
            <a:stCxn id="42029" idx="0"/>
            <a:endCxn id="41997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7" name="AutoShape 33"/>
          <p:cNvCxnSpPr>
            <a:cxnSpLocks noChangeShapeType="1"/>
            <a:stCxn id="42030" idx="0"/>
            <a:endCxn id="42029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8" name="AutoShape 34"/>
          <p:cNvCxnSpPr>
            <a:cxnSpLocks noChangeShapeType="1"/>
            <a:stCxn id="42033" idx="3"/>
            <a:endCxn id="42029" idx="1"/>
          </p:cNvCxnSpPr>
          <p:nvPr/>
        </p:nvCxnSpPr>
        <p:spPr bwMode="auto">
          <a:xfrm flipV="1">
            <a:off x="5753100" y="6781800"/>
            <a:ext cx="1079500" cy="576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19" name="AutoShape 35"/>
          <p:cNvCxnSpPr>
            <a:cxnSpLocks noChangeShapeType="1"/>
            <a:stCxn id="42033" idx="1"/>
            <a:endCxn id="42038" idx="3"/>
          </p:cNvCxnSpPr>
          <p:nvPr/>
        </p:nvCxnSpPr>
        <p:spPr bwMode="auto">
          <a:xfrm flipH="1">
            <a:off x="3011488" y="7358063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20" name="AutoShape 36"/>
          <p:cNvCxnSpPr>
            <a:cxnSpLocks noChangeShapeType="1"/>
            <a:stCxn id="42038" idx="1"/>
            <a:endCxn id="42040" idx="3"/>
          </p:cNvCxnSpPr>
          <p:nvPr/>
        </p:nvCxnSpPr>
        <p:spPr bwMode="auto">
          <a:xfrm flipH="1">
            <a:off x="896938" y="8005763"/>
            <a:ext cx="890587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21" name="AutoShape 37"/>
          <p:cNvCxnSpPr>
            <a:cxnSpLocks noChangeShapeType="1"/>
            <a:stCxn id="42030" idx="1"/>
            <a:endCxn id="42045" idx="3"/>
          </p:cNvCxnSpPr>
          <p:nvPr/>
        </p:nvCxnSpPr>
        <p:spPr bwMode="auto">
          <a:xfrm flipH="1">
            <a:off x="6111875" y="8653463"/>
            <a:ext cx="1368425" cy="323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22" name="AutoShape 38"/>
          <p:cNvCxnSpPr>
            <a:cxnSpLocks noChangeShapeType="1"/>
            <a:stCxn id="42045" idx="1"/>
            <a:endCxn id="42048" idx="3"/>
          </p:cNvCxnSpPr>
          <p:nvPr/>
        </p:nvCxnSpPr>
        <p:spPr bwMode="auto">
          <a:xfrm flipH="1">
            <a:off x="3448050" y="8977313"/>
            <a:ext cx="1873250" cy="142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3448050" y="40290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2513013" y="42656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2031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2033" name="Rectangle 49"/>
          <p:cNvSpPr>
            <a:spLocks noChangeArrowheads="1"/>
          </p:cNvSpPr>
          <p:nvPr/>
        </p:nvSpPr>
        <p:spPr bwMode="auto">
          <a:xfrm>
            <a:off x="4164013" y="7177088"/>
            <a:ext cx="1589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5608638" y="6745288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779463" y="7177088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{Paris: Pagnerre}</a:t>
            </a:r>
          </a:p>
        </p:txBody>
      </p:sp>
      <p:cxnSp>
        <p:nvCxnSpPr>
          <p:cNvPr id="42036" name="AutoShape 52"/>
          <p:cNvCxnSpPr>
            <a:cxnSpLocks noChangeShapeType="1"/>
            <a:stCxn id="42033" idx="1"/>
            <a:endCxn id="42035" idx="3"/>
          </p:cNvCxnSpPr>
          <p:nvPr/>
        </p:nvCxnSpPr>
        <p:spPr bwMode="auto">
          <a:xfrm flipH="1">
            <a:off x="2284413" y="7358063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2528888" y="710565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1787525" y="782478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3371850" y="7680325"/>
            <a:ext cx="1366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104775" y="7969250"/>
            <a:ext cx="7921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“1865”</a:t>
            </a:r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274638" y="8761413"/>
            <a:ext cx="9366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“1865.”</a:t>
            </a:r>
          </a:p>
        </p:txBody>
      </p:sp>
      <p:cxnSp>
        <p:nvCxnSpPr>
          <p:cNvPr id="42042" name="AutoShape 58"/>
          <p:cNvCxnSpPr>
            <a:cxnSpLocks noChangeShapeType="1"/>
            <a:stCxn id="42038" idx="1"/>
            <a:endCxn id="42041" idx="3"/>
          </p:cNvCxnSpPr>
          <p:nvPr/>
        </p:nvCxnSpPr>
        <p:spPr bwMode="auto">
          <a:xfrm flipH="1">
            <a:off x="1211263" y="8005763"/>
            <a:ext cx="576262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865188" y="7656513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1354138" y="84010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2045" name="Rectangle 61"/>
          <p:cNvSpPr>
            <a:spLocks noChangeArrowheads="1"/>
          </p:cNvSpPr>
          <p:nvPr/>
        </p:nvSpPr>
        <p:spPr bwMode="auto">
          <a:xfrm>
            <a:off x="5321300" y="8761413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2048" name="Rectangle 64"/>
          <p:cNvSpPr>
            <a:spLocks noChangeArrowheads="1"/>
          </p:cNvSpPr>
          <p:nvPr/>
        </p:nvSpPr>
        <p:spPr bwMode="auto">
          <a:xfrm>
            <a:off x="1431925" y="8904288"/>
            <a:ext cx="201612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“Ghent University Library”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6113463" y="83296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3592513" y="86169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2052" name="Rectangle 68"/>
          <p:cNvSpPr>
            <a:spLocks noChangeArrowheads="1"/>
          </p:cNvSpPr>
          <p:nvPr/>
        </p:nvSpPr>
        <p:spPr bwMode="auto">
          <a:xfrm>
            <a:off x="10577513" y="6529734"/>
            <a:ext cx="2087562" cy="7191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“Les deux Hamlet / ; W.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Shakespeare ; François-Victor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Hugo traducteur. ;”</a:t>
            </a:r>
          </a:p>
        </p:txBody>
      </p:sp>
      <p:cxnSp>
        <p:nvCxnSpPr>
          <p:cNvPr id="42053" name="AutoShape 69"/>
          <p:cNvCxnSpPr>
            <a:cxnSpLocks noChangeShapeType="1"/>
            <a:stCxn id="42029" idx="3"/>
            <a:endCxn id="42052" idx="1"/>
          </p:cNvCxnSpPr>
          <p:nvPr/>
        </p:nvCxnSpPr>
        <p:spPr bwMode="auto">
          <a:xfrm>
            <a:off x="8782050" y="6781007"/>
            <a:ext cx="1795463" cy="10829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54" name="Text Box 70"/>
          <p:cNvSpPr txBox="1">
            <a:spLocks noChangeArrowheads="1"/>
          </p:cNvSpPr>
          <p:nvPr/>
        </p:nvSpPr>
        <p:spPr bwMode="auto">
          <a:xfrm>
            <a:off x="9282113" y="6614194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42055" name="Rectangle 71"/>
          <p:cNvSpPr>
            <a:spLocks noChangeArrowheads="1"/>
          </p:cNvSpPr>
          <p:nvPr/>
        </p:nvSpPr>
        <p:spPr bwMode="auto">
          <a:xfrm>
            <a:off x="10793413" y="7321550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{Language Material}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42056" name="AutoShape 72"/>
          <p:cNvCxnSpPr>
            <a:cxnSpLocks noChangeShapeType="1"/>
            <a:stCxn id="42029" idx="3"/>
            <a:endCxn id="42055" idx="1"/>
          </p:cNvCxnSpPr>
          <p:nvPr/>
        </p:nvCxnSpPr>
        <p:spPr bwMode="auto">
          <a:xfrm>
            <a:off x="8782050" y="6781800"/>
            <a:ext cx="20113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9569450" y="6961188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2058" name="Rectangle 74"/>
          <p:cNvSpPr>
            <a:spLocks noChangeArrowheads="1"/>
          </p:cNvSpPr>
          <p:nvPr/>
        </p:nvSpPr>
        <p:spPr bwMode="auto">
          <a:xfrm>
            <a:off x="10793413" y="8113713"/>
            <a:ext cx="1865312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“Monograph/item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Vertaling van de uitgave: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Londres: Trundell, 1603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en: Londres: I. R., 1604.”</a:t>
            </a:r>
          </a:p>
        </p:txBody>
      </p:sp>
      <p:cxnSp>
        <p:nvCxnSpPr>
          <p:cNvPr id="42059" name="AutoShape 75"/>
          <p:cNvCxnSpPr>
            <a:cxnSpLocks noChangeShapeType="1"/>
            <a:stCxn id="42029" idx="3"/>
            <a:endCxn id="42058" idx="1"/>
          </p:cNvCxnSpPr>
          <p:nvPr/>
        </p:nvCxnSpPr>
        <p:spPr bwMode="auto">
          <a:xfrm>
            <a:off x="8782050" y="6781800"/>
            <a:ext cx="2011363" cy="1800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2061" name="Rectangle 77"/>
          <p:cNvSpPr>
            <a:spLocks noChangeArrowheads="1"/>
          </p:cNvSpPr>
          <p:nvPr/>
        </p:nvSpPr>
        <p:spPr bwMode="auto">
          <a:xfrm>
            <a:off x="8272463" y="9193213"/>
            <a:ext cx="28082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388, [4] p. ; Regular print reproduction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2062" name="AutoShape 78"/>
          <p:cNvCxnSpPr>
            <a:cxnSpLocks noChangeShapeType="1"/>
            <a:stCxn id="42029" idx="3"/>
            <a:endCxn id="42061" idx="0"/>
          </p:cNvCxnSpPr>
          <p:nvPr/>
        </p:nvCxnSpPr>
        <p:spPr bwMode="auto">
          <a:xfrm>
            <a:off x="8782050" y="6781800"/>
            <a:ext cx="895350" cy="2411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8129588" y="73215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2064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42065" name="AutoShape 81"/>
          <p:cNvCxnSpPr>
            <a:cxnSpLocks noChangeShapeType="1"/>
            <a:stCxn id="42066" idx="3"/>
            <a:endCxn id="42064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66" name="Oval 8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067" name="Text Box 8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2068" name="Rectangle 84"/>
          <p:cNvSpPr>
            <a:spLocks noChangeArrowheads="1"/>
          </p:cNvSpPr>
          <p:nvPr/>
        </p:nvSpPr>
        <p:spPr bwMode="auto">
          <a:xfrm>
            <a:off x="8561388" y="86169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42069" name="AutoShape 85"/>
          <p:cNvCxnSpPr>
            <a:cxnSpLocks noChangeShapeType="1"/>
            <a:stCxn id="42070" idx="3"/>
            <a:endCxn id="42068" idx="0"/>
          </p:cNvCxnSpPr>
          <p:nvPr/>
        </p:nvCxnSpPr>
        <p:spPr bwMode="auto">
          <a:xfrm flipH="1">
            <a:off x="8993188" y="8166100"/>
            <a:ext cx="236537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70" name="Oval 86"/>
          <p:cNvSpPr>
            <a:spLocks noChangeArrowheads="1"/>
          </p:cNvSpPr>
          <p:nvPr/>
        </p:nvSpPr>
        <p:spPr bwMode="auto">
          <a:xfrm>
            <a:off x="9209088" y="804227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071" name="Text Box 87"/>
          <p:cNvSpPr txBox="1">
            <a:spLocks noChangeArrowheads="1"/>
          </p:cNvSpPr>
          <p:nvPr/>
        </p:nvSpPr>
        <p:spPr bwMode="auto">
          <a:xfrm>
            <a:off x="86804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2074" name="Text Box 90"/>
          <p:cNvSpPr txBox="1">
            <a:spLocks noChangeArrowheads="1"/>
          </p:cNvSpPr>
          <p:nvPr/>
        </p:nvSpPr>
        <p:spPr bwMode="auto">
          <a:xfrm>
            <a:off x="9618662" y="3990975"/>
            <a:ext cx="1484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P73 has translation</a:t>
            </a:r>
          </a:p>
        </p:txBody>
      </p:sp>
      <p:sp>
        <p:nvSpPr>
          <p:cNvPr id="42092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</a:t>
            </a:r>
          </a:p>
        </p:txBody>
      </p:sp>
      <p:sp>
        <p:nvSpPr>
          <p:cNvPr id="42093" name="Rectangle 109"/>
          <p:cNvSpPr>
            <a:spLocks noChangeArrowheads="1"/>
          </p:cNvSpPr>
          <p:nvPr/>
        </p:nvSpPr>
        <p:spPr bwMode="auto">
          <a:xfrm>
            <a:off x="3305175" y="52324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42094" name="AutoShape 110"/>
          <p:cNvCxnSpPr>
            <a:cxnSpLocks noChangeShapeType="1"/>
            <a:stCxn id="42029" idx="0"/>
            <a:endCxn id="42093" idx="2"/>
          </p:cNvCxnSpPr>
          <p:nvPr/>
        </p:nvCxnSpPr>
        <p:spPr bwMode="auto">
          <a:xfrm flipH="1" flipV="1">
            <a:off x="4457700" y="5592763"/>
            <a:ext cx="3349625" cy="1008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96" name="Text Box 112"/>
          <p:cNvSpPr txBox="1">
            <a:spLocks noChangeArrowheads="1"/>
          </p:cNvSpPr>
          <p:nvPr/>
        </p:nvSpPr>
        <p:spPr bwMode="auto">
          <a:xfrm>
            <a:off x="5753100" y="5808663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42097" name="Rectangle 113"/>
          <p:cNvSpPr>
            <a:spLocks noChangeArrowheads="1"/>
          </p:cNvSpPr>
          <p:nvPr/>
        </p:nvSpPr>
        <p:spPr bwMode="auto">
          <a:xfrm>
            <a:off x="3808413" y="4513263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42098" name="AutoShape 114"/>
          <p:cNvCxnSpPr>
            <a:cxnSpLocks noChangeShapeType="1"/>
            <a:stCxn id="42097" idx="1"/>
            <a:endCxn id="42008" idx="3"/>
          </p:cNvCxnSpPr>
          <p:nvPr/>
        </p:nvCxnSpPr>
        <p:spPr bwMode="auto">
          <a:xfrm flipH="1" flipV="1">
            <a:off x="2720975" y="4044950"/>
            <a:ext cx="1087438" cy="649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99" name="Text Box 115"/>
          <p:cNvSpPr txBox="1">
            <a:spLocks noChangeArrowheads="1"/>
          </p:cNvSpPr>
          <p:nvPr/>
        </p:nvSpPr>
        <p:spPr bwMode="auto">
          <a:xfrm>
            <a:off x="3376613" y="4295775"/>
            <a:ext cx="454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</a:t>
            </a:r>
          </a:p>
        </p:txBody>
      </p:sp>
      <p:cxnSp>
        <p:nvCxnSpPr>
          <p:cNvPr id="42100" name="AutoShape 116"/>
          <p:cNvCxnSpPr>
            <a:cxnSpLocks noChangeShapeType="1"/>
            <a:stCxn id="42101" idx="3"/>
            <a:endCxn id="42012" idx="3"/>
          </p:cNvCxnSpPr>
          <p:nvPr/>
        </p:nvCxnSpPr>
        <p:spPr bwMode="auto">
          <a:xfrm flipH="1">
            <a:off x="2368550" y="4589463"/>
            <a:ext cx="1160463" cy="266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01" name="Oval 117"/>
          <p:cNvSpPr>
            <a:spLocks noChangeArrowheads="1"/>
          </p:cNvSpPr>
          <p:nvPr/>
        </p:nvSpPr>
        <p:spPr bwMode="auto">
          <a:xfrm>
            <a:off x="3508375" y="44656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102" name="Text Box 118"/>
          <p:cNvSpPr txBox="1">
            <a:spLocks noChangeArrowheads="1"/>
          </p:cNvSpPr>
          <p:nvPr/>
        </p:nvSpPr>
        <p:spPr bwMode="auto">
          <a:xfrm>
            <a:off x="2871788" y="465613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42103" name="AutoShape 119"/>
          <p:cNvCxnSpPr>
            <a:cxnSpLocks noChangeShapeType="1"/>
            <a:stCxn id="42097" idx="2"/>
            <a:endCxn id="42093" idx="0"/>
          </p:cNvCxnSpPr>
          <p:nvPr/>
        </p:nvCxnSpPr>
        <p:spPr bwMode="auto">
          <a:xfrm flipH="1">
            <a:off x="4457700" y="4873625"/>
            <a:ext cx="250825" cy="3587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04" name="Text Box 120"/>
          <p:cNvSpPr txBox="1">
            <a:spLocks noChangeArrowheads="1"/>
          </p:cNvSpPr>
          <p:nvPr/>
        </p:nvSpPr>
        <p:spPr bwMode="auto">
          <a:xfrm>
            <a:off x="4600575" y="4945063"/>
            <a:ext cx="1011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42105" name="Rectangle 121"/>
          <p:cNvSpPr>
            <a:spLocks noChangeArrowheads="1"/>
          </p:cNvSpPr>
          <p:nvPr/>
        </p:nvSpPr>
        <p:spPr bwMode="auto">
          <a:xfrm>
            <a:off x="5969000" y="52324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2106" name="Text Box 122"/>
          <p:cNvSpPr txBox="1">
            <a:spLocks noChangeArrowheads="1"/>
          </p:cNvSpPr>
          <p:nvPr/>
        </p:nvSpPr>
        <p:spPr bwMode="auto">
          <a:xfrm>
            <a:off x="5672138" y="5308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cxnSp>
        <p:nvCxnSpPr>
          <p:cNvPr id="42107" name="AutoShape 123"/>
          <p:cNvCxnSpPr>
            <a:cxnSpLocks noChangeShapeType="1"/>
            <a:stCxn id="42105" idx="3"/>
            <a:endCxn id="42002" idx="1"/>
          </p:cNvCxnSpPr>
          <p:nvPr/>
        </p:nvCxnSpPr>
        <p:spPr bwMode="auto">
          <a:xfrm>
            <a:off x="7553325" y="5413375"/>
            <a:ext cx="416718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08" name="Text Box 124"/>
          <p:cNvSpPr txBox="1">
            <a:spLocks noChangeArrowheads="1"/>
          </p:cNvSpPr>
          <p:nvPr/>
        </p:nvSpPr>
        <p:spPr bwMode="auto">
          <a:xfrm>
            <a:off x="10001250" y="5160963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2111" name="Text Box 127"/>
          <p:cNvSpPr txBox="1">
            <a:spLocks noChangeArrowheads="1"/>
          </p:cNvSpPr>
          <p:nvPr/>
        </p:nvSpPr>
        <p:spPr bwMode="auto">
          <a:xfrm>
            <a:off x="5068094" y="3546799"/>
            <a:ext cx="1484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P73 has translation</a:t>
            </a:r>
          </a:p>
        </p:txBody>
      </p:sp>
      <p:sp>
        <p:nvSpPr>
          <p:cNvPr id="42114" name="Rectangle 130"/>
          <p:cNvSpPr>
            <a:spLocks noChangeArrowheads="1"/>
          </p:cNvSpPr>
          <p:nvPr/>
        </p:nvSpPr>
        <p:spPr bwMode="auto">
          <a:xfrm>
            <a:off x="3160713" y="6385594"/>
            <a:ext cx="13017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Expression</a:t>
            </a:r>
          </a:p>
        </p:txBody>
      </p:sp>
      <p:cxnSp>
        <p:nvCxnSpPr>
          <p:cNvPr id="42115" name="AutoShape 131"/>
          <p:cNvCxnSpPr>
            <a:cxnSpLocks noChangeShapeType="1"/>
            <a:stCxn id="42114" idx="3"/>
            <a:endCxn id="42029" idx="1"/>
          </p:cNvCxnSpPr>
          <p:nvPr/>
        </p:nvCxnSpPr>
        <p:spPr bwMode="auto">
          <a:xfrm>
            <a:off x="4462463" y="6565776"/>
            <a:ext cx="2370137" cy="21523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16" name="AutoShape 132"/>
          <p:cNvCxnSpPr>
            <a:cxnSpLocks noChangeShapeType="1"/>
            <a:stCxn id="42114" idx="1"/>
            <a:endCxn id="42117" idx="3"/>
          </p:cNvCxnSpPr>
          <p:nvPr/>
        </p:nvCxnSpPr>
        <p:spPr bwMode="auto">
          <a:xfrm flipH="1">
            <a:off x="2008188" y="6565776"/>
            <a:ext cx="1152525" cy="349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17" name="Rectangle 133"/>
          <p:cNvSpPr>
            <a:spLocks noChangeArrowheads="1"/>
          </p:cNvSpPr>
          <p:nvPr/>
        </p:nvSpPr>
        <p:spPr bwMode="auto">
          <a:xfrm>
            <a:off x="207963" y="6312569"/>
            <a:ext cx="1800225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Oeuvres complètes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/ Shakespeare, William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2118" name="Text Box 134"/>
          <p:cNvSpPr txBox="1">
            <a:spLocks noChangeArrowheads="1"/>
          </p:cNvSpPr>
          <p:nvPr/>
        </p:nvSpPr>
        <p:spPr bwMode="auto">
          <a:xfrm>
            <a:off x="2008188" y="6312569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2119" name="Text Box 135"/>
          <p:cNvSpPr txBox="1">
            <a:spLocks noChangeArrowheads="1"/>
          </p:cNvSpPr>
          <p:nvPr/>
        </p:nvSpPr>
        <p:spPr bwMode="auto">
          <a:xfrm>
            <a:off x="4456113" y="6385594"/>
            <a:ext cx="1603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P106 is composed of</a:t>
            </a:r>
          </a:p>
        </p:txBody>
      </p:sp>
      <p:cxnSp>
        <p:nvCxnSpPr>
          <p:cNvPr id="42120" name="AutoShape 136"/>
          <p:cNvCxnSpPr>
            <a:cxnSpLocks noChangeShapeType="1"/>
            <a:stCxn id="116" idx="2"/>
            <a:endCxn id="42093" idx="3"/>
          </p:cNvCxnSpPr>
          <p:nvPr/>
        </p:nvCxnSpPr>
        <p:spPr bwMode="auto">
          <a:xfrm flipH="1">
            <a:off x="5610225" y="2260600"/>
            <a:ext cx="2178844" cy="3151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121" name="Text Box 137"/>
          <p:cNvSpPr txBox="1">
            <a:spLocks noChangeArrowheads="1"/>
          </p:cNvSpPr>
          <p:nvPr/>
        </p:nvSpPr>
        <p:spPr bwMode="auto">
          <a:xfrm>
            <a:off x="6164262" y="3284861"/>
            <a:ext cx="1263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in</a:t>
            </a:r>
          </a:p>
        </p:txBody>
      </p:sp>
      <p:sp>
        <p:nvSpPr>
          <p:cNvPr id="42122" name="Rectangle 138"/>
          <p:cNvSpPr>
            <a:spLocks noChangeArrowheads="1"/>
          </p:cNvSpPr>
          <p:nvPr/>
        </p:nvSpPr>
        <p:spPr bwMode="auto">
          <a:xfrm>
            <a:off x="9290050" y="447516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2123" name="Text Box 139"/>
          <p:cNvSpPr txBox="1">
            <a:spLocks noChangeArrowheads="1"/>
          </p:cNvSpPr>
          <p:nvPr/>
        </p:nvSpPr>
        <p:spPr bwMode="auto">
          <a:xfrm>
            <a:off x="8993188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42124" name="Rectangle 140"/>
          <p:cNvSpPr>
            <a:spLocks noChangeArrowheads="1"/>
          </p:cNvSpPr>
          <p:nvPr/>
        </p:nvSpPr>
        <p:spPr bwMode="auto">
          <a:xfrm>
            <a:off x="117205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sp>
        <p:nvSpPr>
          <p:cNvPr id="42125" name="Text Box 141"/>
          <p:cNvSpPr txBox="1">
            <a:spLocks noChangeArrowheads="1"/>
          </p:cNvSpPr>
          <p:nvPr/>
        </p:nvSpPr>
        <p:spPr bwMode="auto">
          <a:xfrm>
            <a:off x="11153775" y="4800600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7285038" y="190023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7" name="AutoShape 5"/>
          <p:cNvCxnSpPr>
            <a:cxnSpLocks noChangeShapeType="1"/>
            <a:stCxn id="116" idx="3"/>
            <a:endCxn id="125" idx="1"/>
          </p:cNvCxnSpPr>
          <p:nvPr/>
        </p:nvCxnSpPr>
        <p:spPr bwMode="auto">
          <a:xfrm flipV="1">
            <a:off x="8293100" y="2078683"/>
            <a:ext cx="1204044" cy="173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05288" y="1900238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119" name="AutoShape 7"/>
          <p:cNvCxnSpPr>
            <a:cxnSpLocks noChangeShapeType="1"/>
            <a:stCxn id="118" idx="3"/>
            <a:endCxn id="116" idx="1"/>
          </p:cNvCxnSpPr>
          <p:nvPr/>
        </p:nvCxnSpPr>
        <p:spPr bwMode="auto">
          <a:xfrm>
            <a:off x="5789613" y="2081213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8"/>
          <p:cNvSpPr>
            <a:spLocks noChangeArrowheads="1"/>
          </p:cNvSpPr>
          <p:nvPr/>
        </p:nvSpPr>
        <p:spPr bwMode="auto">
          <a:xfrm>
            <a:off x="58738" y="1900238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121" name="AutoShape 9"/>
          <p:cNvCxnSpPr>
            <a:cxnSpLocks noChangeShapeType="1"/>
            <a:stCxn id="118" idx="1"/>
            <a:endCxn id="120" idx="3"/>
          </p:cNvCxnSpPr>
          <p:nvPr/>
        </p:nvCxnSpPr>
        <p:spPr bwMode="auto">
          <a:xfrm flipH="1">
            <a:off x="2571750" y="2081213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ext Box 10"/>
          <p:cNvSpPr txBox="1">
            <a:spLocks noChangeArrowheads="1"/>
          </p:cNvSpPr>
          <p:nvPr/>
        </p:nvSpPr>
        <p:spPr bwMode="auto">
          <a:xfrm>
            <a:off x="8345016" y="184943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23" name="Text Box 11"/>
          <p:cNvSpPr txBox="1">
            <a:spLocks noChangeArrowheads="1"/>
          </p:cNvSpPr>
          <p:nvPr/>
        </p:nvSpPr>
        <p:spPr bwMode="auto">
          <a:xfrm>
            <a:off x="5916613" y="1847850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124" name="Text Box 12"/>
          <p:cNvSpPr txBox="1">
            <a:spLocks noChangeArrowheads="1"/>
          </p:cNvSpPr>
          <p:nvPr/>
        </p:nvSpPr>
        <p:spPr bwMode="auto">
          <a:xfrm>
            <a:off x="2716213" y="185737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125" name="Rectangle 68"/>
          <p:cNvSpPr>
            <a:spLocks noChangeArrowheads="1"/>
          </p:cNvSpPr>
          <p:nvPr/>
        </p:nvSpPr>
        <p:spPr bwMode="auto">
          <a:xfrm>
            <a:off x="9497144" y="182706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28" name="Rectangle 68"/>
          <p:cNvSpPr>
            <a:spLocks noChangeArrowheads="1"/>
          </p:cNvSpPr>
          <p:nvPr/>
        </p:nvSpPr>
        <p:spPr bwMode="auto">
          <a:xfrm>
            <a:off x="132346" y="2816954"/>
            <a:ext cx="2961692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(Second Quarto version). </a:t>
            </a:r>
            <a:r>
              <a:rPr lang="en-GB" sz="1200" dirty="0">
                <a:solidFill>
                  <a:srgbClr val="663300"/>
                </a:solidFill>
              </a:rPr>
              <a:t>English”</a:t>
            </a:r>
          </a:p>
        </p:txBody>
      </p:sp>
      <p:sp>
        <p:nvSpPr>
          <p:cNvPr id="129" name="Rectangle 68"/>
          <p:cNvSpPr>
            <a:spLocks noChangeArrowheads="1"/>
          </p:cNvSpPr>
          <p:nvPr/>
        </p:nvSpPr>
        <p:spPr bwMode="auto">
          <a:xfrm>
            <a:off x="9748627" y="2649742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Hamlet (First Quarto version). </a:t>
            </a:r>
            <a:r>
              <a:rPr lang="en-GB" sz="1200" dirty="0" smtClean="0">
                <a:solidFill>
                  <a:srgbClr val="663300"/>
                </a:solidFill>
              </a:rPr>
              <a:t>English”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0" name="WordArt 108"/>
          <p:cNvSpPr>
            <a:spLocks noChangeArrowheads="1" noChangeShapeType="1" noTextEdit="1"/>
          </p:cNvSpPr>
          <p:nvPr/>
        </p:nvSpPr>
        <p:spPr bwMode="auto">
          <a:xfrm>
            <a:off x="11916755" y="3063404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</a:t>
            </a:r>
          </a:p>
        </p:txBody>
      </p:sp>
      <p:sp>
        <p:nvSpPr>
          <p:cNvPr id="131" name="Rectangle 13"/>
          <p:cNvSpPr>
            <a:spLocks noChangeArrowheads="1"/>
          </p:cNvSpPr>
          <p:nvPr/>
        </p:nvSpPr>
        <p:spPr bwMode="auto">
          <a:xfrm>
            <a:off x="3640138" y="2703041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sp>
        <p:nvSpPr>
          <p:cNvPr id="132" name="Rectangle 16"/>
          <p:cNvSpPr>
            <a:spLocks noChangeArrowheads="1"/>
          </p:cNvSpPr>
          <p:nvPr/>
        </p:nvSpPr>
        <p:spPr bwMode="auto">
          <a:xfrm>
            <a:off x="4055269" y="3024188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8263731" y="3269779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sp>
        <p:nvSpPr>
          <p:cNvPr id="134" name="Rectangle 16"/>
          <p:cNvSpPr>
            <a:spLocks noChangeArrowheads="1"/>
          </p:cNvSpPr>
          <p:nvPr/>
        </p:nvSpPr>
        <p:spPr bwMode="auto">
          <a:xfrm>
            <a:off x="8678862" y="3590926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135" name="Text Box 15"/>
          <p:cNvSpPr txBox="1">
            <a:spLocks noChangeArrowheads="1"/>
          </p:cNvSpPr>
          <p:nvPr/>
        </p:nvSpPr>
        <p:spPr bwMode="auto">
          <a:xfrm>
            <a:off x="7913688" y="2526238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sp>
        <p:nvSpPr>
          <p:cNvPr id="136" name="Text Box 15"/>
          <p:cNvSpPr txBox="1">
            <a:spLocks noChangeArrowheads="1"/>
          </p:cNvSpPr>
          <p:nvPr/>
        </p:nvSpPr>
        <p:spPr bwMode="auto">
          <a:xfrm>
            <a:off x="5905500" y="2336812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cxnSp>
        <p:nvCxnSpPr>
          <p:cNvPr id="137" name="AutoShape 14"/>
          <p:cNvCxnSpPr>
            <a:cxnSpLocks noChangeShapeType="1"/>
            <a:stCxn id="116" idx="2"/>
            <a:endCxn id="131" idx="3"/>
          </p:cNvCxnSpPr>
          <p:nvPr/>
        </p:nvCxnSpPr>
        <p:spPr bwMode="auto">
          <a:xfrm flipH="1">
            <a:off x="5945188" y="2260600"/>
            <a:ext cx="1843881" cy="62262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"/>
          <p:cNvCxnSpPr>
            <a:cxnSpLocks noChangeShapeType="1"/>
            <a:stCxn id="116" idx="2"/>
            <a:endCxn id="133" idx="1"/>
          </p:cNvCxnSpPr>
          <p:nvPr/>
        </p:nvCxnSpPr>
        <p:spPr bwMode="auto">
          <a:xfrm>
            <a:off x="7789069" y="2260600"/>
            <a:ext cx="474662" cy="118936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AutoShape 14"/>
          <p:cNvCxnSpPr>
            <a:cxnSpLocks noChangeShapeType="1"/>
            <a:stCxn id="132" idx="2"/>
            <a:endCxn id="42105" idx="0"/>
          </p:cNvCxnSpPr>
          <p:nvPr/>
        </p:nvCxnSpPr>
        <p:spPr bwMode="auto">
          <a:xfrm>
            <a:off x="4847432" y="3384550"/>
            <a:ext cx="1913731" cy="1847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AutoShape 14"/>
          <p:cNvCxnSpPr>
            <a:cxnSpLocks noChangeShapeType="1"/>
            <a:stCxn id="134" idx="2"/>
            <a:endCxn id="42122" idx="0"/>
          </p:cNvCxnSpPr>
          <p:nvPr/>
        </p:nvCxnSpPr>
        <p:spPr bwMode="auto">
          <a:xfrm>
            <a:off x="9471025" y="3951288"/>
            <a:ext cx="611188" cy="523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5"/>
          <p:cNvCxnSpPr>
            <a:cxnSpLocks noChangeShapeType="1"/>
            <a:stCxn id="131" idx="1"/>
            <a:endCxn id="128" idx="3"/>
          </p:cNvCxnSpPr>
          <p:nvPr/>
        </p:nvCxnSpPr>
        <p:spPr bwMode="auto">
          <a:xfrm flipH="1">
            <a:off x="3094038" y="2883223"/>
            <a:ext cx="546100" cy="1853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Text Box 10"/>
          <p:cNvSpPr txBox="1">
            <a:spLocks noChangeArrowheads="1"/>
          </p:cNvSpPr>
          <p:nvPr/>
        </p:nvSpPr>
        <p:spPr bwMode="auto">
          <a:xfrm>
            <a:off x="2840038" y="2512423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cxnSp>
        <p:nvCxnSpPr>
          <p:cNvPr id="153" name="AutoShape 5"/>
          <p:cNvCxnSpPr>
            <a:cxnSpLocks noChangeShapeType="1"/>
            <a:stCxn id="133" idx="3"/>
            <a:endCxn id="129" idx="2"/>
          </p:cNvCxnSpPr>
          <p:nvPr/>
        </p:nvCxnSpPr>
        <p:spPr bwMode="auto">
          <a:xfrm flipV="1">
            <a:off x="10568781" y="3152979"/>
            <a:ext cx="511969" cy="296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Text Box 10"/>
          <p:cNvSpPr txBox="1">
            <a:spLocks noChangeArrowheads="1"/>
          </p:cNvSpPr>
          <p:nvPr/>
        </p:nvSpPr>
        <p:spPr bwMode="auto">
          <a:xfrm>
            <a:off x="10707688" y="3281686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57" name="Text Box 139"/>
          <p:cNvSpPr txBox="1">
            <a:spLocks noChangeArrowheads="1"/>
          </p:cNvSpPr>
          <p:nvPr/>
        </p:nvSpPr>
        <p:spPr bwMode="auto">
          <a:xfrm>
            <a:off x="4672608" y="2931254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158" name="Text Box 139"/>
          <p:cNvSpPr txBox="1">
            <a:spLocks noChangeArrowheads="1"/>
          </p:cNvSpPr>
          <p:nvPr/>
        </p:nvSpPr>
        <p:spPr bwMode="auto">
          <a:xfrm>
            <a:off x="9296102" y="3504456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138" name="Rectangle 68"/>
          <p:cNvSpPr>
            <a:spLocks noChangeArrowheads="1"/>
          </p:cNvSpPr>
          <p:nvPr/>
        </p:nvSpPr>
        <p:spPr bwMode="auto">
          <a:xfrm>
            <a:off x="51893" y="5664696"/>
            <a:ext cx="335259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(Second Quarto version). 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9" name="Rectangle 68"/>
          <p:cNvSpPr>
            <a:spLocks noChangeArrowheads="1"/>
          </p:cNvSpPr>
          <p:nvPr/>
        </p:nvSpPr>
        <p:spPr bwMode="auto">
          <a:xfrm>
            <a:off x="9673481" y="5520680"/>
            <a:ext cx="1695871" cy="94271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(First Quarto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version).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1" name="AutoShape 5"/>
          <p:cNvCxnSpPr>
            <a:cxnSpLocks noChangeShapeType="1"/>
            <a:stCxn id="42093" idx="1"/>
            <a:endCxn id="138" idx="0"/>
          </p:cNvCxnSpPr>
          <p:nvPr/>
        </p:nvCxnSpPr>
        <p:spPr bwMode="auto">
          <a:xfrm flipH="1">
            <a:off x="1728190" y="5412582"/>
            <a:ext cx="1576985" cy="25211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AutoShape 5"/>
          <p:cNvCxnSpPr>
            <a:cxnSpLocks noChangeShapeType="1"/>
            <a:stCxn id="41997" idx="2"/>
            <a:endCxn id="139" idx="1"/>
          </p:cNvCxnSpPr>
          <p:nvPr/>
        </p:nvCxnSpPr>
        <p:spPr bwMode="auto">
          <a:xfrm>
            <a:off x="7800975" y="4868863"/>
            <a:ext cx="1872506" cy="11231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10"/>
          <p:cNvSpPr txBox="1">
            <a:spLocks noChangeArrowheads="1"/>
          </p:cNvSpPr>
          <p:nvPr/>
        </p:nvSpPr>
        <p:spPr bwMode="auto">
          <a:xfrm>
            <a:off x="2057400" y="5212760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45" name="Text Box 10"/>
          <p:cNvSpPr txBox="1">
            <a:spLocks noChangeArrowheads="1"/>
          </p:cNvSpPr>
          <p:nvPr/>
        </p:nvSpPr>
        <p:spPr bwMode="auto">
          <a:xfrm>
            <a:off x="8170863" y="4957763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C according to EDM</a:t>
            </a:r>
            <a:endParaRPr lang="en-GB" baseline="-250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15368" name="AutoShape 8"/>
          <p:cNvCxnSpPr>
            <a:cxnSpLocks noChangeShapeType="1"/>
            <a:stCxn id="15366" idx="3"/>
            <a:endCxn id="15367" idx="1"/>
          </p:cNvCxnSpPr>
          <p:nvPr/>
        </p:nvCxnSpPr>
        <p:spPr bwMode="auto">
          <a:xfrm>
            <a:off x="8953500" y="4113213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29419" y="1886744"/>
            <a:ext cx="28019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{Gillot, Firmin (1820-1872). Lithographe}</a:t>
            </a:r>
          </a:p>
        </p:txBody>
      </p:sp>
      <p:cxnSp>
        <p:nvCxnSpPr>
          <p:cNvPr id="15372" name="AutoShape 12"/>
          <p:cNvCxnSpPr>
            <a:cxnSpLocks noChangeShapeType="1"/>
            <a:stCxn id="59" idx="1"/>
            <a:endCxn id="15370" idx="3"/>
          </p:cNvCxnSpPr>
          <p:nvPr/>
        </p:nvCxnSpPr>
        <p:spPr bwMode="auto">
          <a:xfrm flipH="1">
            <a:off x="3231356" y="2063750"/>
            <a:ext cx="3319462" cy="31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AutoShape 14"/>
          <p:cNvCxnSpPr>
            <a:cxnSpLocks noChangeShapeType="1"/>
            <a:stCxn id="15380" idx="0"/>
            <a:endCxn id="15366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AutoShape 15"/>
          <p:cNvCxnSpPr>
            <a:cxnSpLocks noChangeShapeType="1"/>
            <a:stCxn id="15381" idx="0"/>
            <a:endCxn id="15380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6" name="AutoShape 16"/>
          <p:cNvCxnSpPr>
            <a:cxnSpLocks noChangeShapeType="1"/>
            <a:stCxn id="15380" idx="3"/>
            <a:endCxn id="15387" idx="1"/>
          </p:cNvCxnSpPr>
          <p:nvPr/>
        </p:nvCxnSpPr>
        <p:spPr bwMode="auto">
          <a:xfrm>
            <a:off x="8782050" y="6204744"/>
            <a:ext cx="2196308" cy="13684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7" name="AutoShape 17"/>
          <p:cNvCxnSpPr>
            <a:cxnSpLocks noChangeShapeType="1"/>
            <a:stCxn id="15381" idx="1"/>
            <a:endCxn id="15392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484266" y="182880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cxnSp>
        <p:nvCxnSpPr>
          <p:cNvPr id="15385" name="AutoShape 25"/>
          <p:cNvCxnSpPr>
            <a:cxnSpLocks noChangeShapeType="1"/>
            <a:stCxn id="59" idx="1"/>
            <a:endCxn id="71" idx="3"/>
          </p:cNvCxnSpPr>
          <p:nvPr/>
        </p:nvCxnSpPr>
        <p:spPr bwMode="auto">
          <a:xfrm flipH="1">
            <a:off x="5472906" y="2063750"/>
            <a:ext cx="1077912" cy="67073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713411" y="2416988"/>
            <a:ext cx="868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10978358" y="7392988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{1867}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439988" y="8329613"/>
            <a:ext cx="30241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ESTAMPESSCENESHamlet(16)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5391" name="AutoShape 31"/>
          <p:cNvCxnSpPr>
            <a:cxnSpLocks noChangeShapeType="1"/>
            <a:stCxn id="15381" idx="1"/>
            <a:endCxn id="15390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928688" y="7392988"/>
            <a:ext cx="32400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0537032" y="6126163"/>
            <a:ext cx="1944688" cy="7921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Être ou ne pas être, c'est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là la question (Hamlet,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scène VIII) : [estampe]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/ Gillot sc. [sig.]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5396" name="AutoShape 36"/>
          <p:cNvCxnSpPr>
            <a:cxnSpLocks noChangeShapeType="1"/>
            <a:stCxn id="15380" idx="3"/>
            <a:endCxn id="15395" idx="1"/>
          </p:cNvCxnSpPr>
          <p:nvPr/>
        </p:nvCxnSpPr>
        <p:spPr bwMode="auto">
          <a:xfrm>
            <a:off x="8782050" y="6204744"/>
            <a:ext cx="1754982" cy="317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10252076" y="2715550"/>
            <a:ext cx="22971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“Scènes théâtrales -- 1800-1869”</a:t>
            </a:r>
          </a:p>
        </p:txBody>
      </p:sp>
      <p:cxnSp>
        <p:nvCxnSpPr>
          <p:cNvPr id="15400" name="AutoShape 40"/>
          <p:cNvCxnSpPr>
            <a:cxnSpLocks noChangeShapeType="1"/>
            <a:stCxn id="59" idx="3"/>
            <a:endCxn id="15399" idx="1"/>
          </p:cNvCxnSpPr>
          <p:nvPr/>
        </p:nvCxnSpPr>
        <p:spPr bwMode="auto">
          <a:xfrm>
            <a:off x="9063831" y="2063750"/>
            <a:ext cx="1188245" cy="831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10856120" y="8149432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1 est. ; 35 x 22 cm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(im.)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5403" name="AutoShape 43"/>
          <p:cNvCxnSpPr>
            <a:cxnSpLocks noChangeShapeType="1"/>
            <a:stCxn id="15380" idx="3"/>
            <a:endCxn id="15402" idx="1"/>
          </p:cNvCxnSpPr>
          <p:nvPr/>
        </p:nvCxnSpPr>
        <p:spPr bwMode="auto">
          <a:xfrm>
            <a:off x="8782050" y="6204744"/>
            <a:ext cx="2074070" cy="21248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11541126" y="1648619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5405" name="AutoShape 45"/>
          <p:cNvCxnSpPr>
            <a:cxnSpLocks noChangeShapeType="1"/>
            <a:stCxn id="59" idx="3"/>
            <a:endCxn id="15404" idx="1"/>
          </p:cNvCxnSpPr>
          <p:nvPr/>
        </p:nvCxnSpPr>
        <p:spPr bwMode="auto">
          <a:xfrm flipV="1">
            <a:off x="9063831" y="1828800"/>
            <a:ext cx="2477295" cy="234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9540082" y="2316181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9657953" y="609441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10052050" y="69738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10419556" y="7816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dc:format</a:t>
            </a:r>
            <a:endParaRPr lang="en-GB" sz="1200" i="1" dirty="0"/>
          </a:p>
        </p:txBody>
      </p:sp>
      <p:cxnSp>
        <p:nvCxnSpPr>
          <p:cNvPr id="15430" name="AutoShape 70"/>
          <p:cNvCxnSpPr>
            <a:cxnSpLocks noChangeShapeType="1"/>
            <a:stCxn id="15431" idx="0"/>
            <a:endCxn id="15381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10163968" y="168989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11541126" y="2178862"/>
            <a:ext cx="10080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15435" name="AutoShape 75"/>
          <p:cNvCxnSpPr>
            <a:cxnSpLocks noChangeShapeType="1"/>
            <a:stCxn id="59" idx="3"/>
            <a:endCxn id="15434" idx="1"/>
          </p:cNvCxnSpPr>
          <p:nvPr/>
        </p:nvCxnSpPr>
        <p:spPr bwMode="auto">
          <a:xfrm>
            <a:off x="9063831" y="2063750"/>
            <a:ext cx="2477295" cy="2952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10251282" y="204154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207963" y="6527800"/>
            <a:ext cx="3313112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http://catalogue.bnf.fr/ark:/12148/cb42066280g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5438" name="AutoShape 78"/>
          <p:cNvCxnSpPr>
            <a:cxnSpLocks noChangeShapeType="1"/>
            <a:stCxn id="15380" idx="1"/>
            <a:endCxn id="15437" idx="3"/>
          </p:cNvCxnSpPr>
          <p:nvPr/>
        </p:nvCxnSpPr>
        <p:spPr bwMode="auto">
          <a:xfrm flipH="1">
            <a:off x="3521075" y="6205538"/>
            <a:ext cx="3311525" cy="574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3592513" y="6384925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0" name="AutoShape 99"/>
          <p:cNvCxnSpPr>
            <a:cxnSpLocks noChangeShapeType="1"/>
            <a:stCxn id="15366" idx="0"/>
            <a:endCxn id="59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105"/>
          <p:cNvSpPr txBox="1">
            <a:spLocks noChangeArrowheads="1"/>
          </p:cNvSpPr>
          <p:nvPr/>
        </p:nvSpPr>
        <p:spPr bwMode="auto">
          <a:xfrm>
            <a:off x="7780086" y="3003570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24904" y="3417338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9" name="AutoShape 69"/>
          <p:cNvCxnSpPr>
            <a:cxnSpLocks noChangeShapeType="1"/>
            <a:stCxn id="71" idx="1"/>
            <a:endCxn id="68" idx="0"/>
          </p:cNvCxnSpPr>
          <p:nvPr/>
        </p:nvCxnSpPr>
        <p:spPr bwMode="auto">
          <a:xfrm flipH="1">
            <a:off x="2008709" y="2734489"/>
            <a:ext cx="951184" cy="6828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 Box 88"/>
          <p:cNvSpPr txBox="1">
            <a:spLocks noChangeArrowheads="1"/>
          </p:cNvSpPr>
          <p:nvPr/>
        </p:nvSpPr>
        <p:spPr bwMode="auto">
          <a:xfrm>
            <a:off x="2003276" y="280127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2959893" y="2554307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C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378282" y="4748213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29419" y="1886744"/>
            <a:ext cx="28019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{Gillot, Firmin (1820-1872). Lithographe}</a:t>
            </a:r>
          </a:p>
        </p:txBody>
      </p:sp>
      <p:cxnSp>
        <p:nvCxnSpPr>
          <p:cNvPr id="15372" name="AutoShape 12"/>
          <p:cNvCxnSpPr>
            <a:cxnSpLocks noChangeShapeType="1"/>
            <a:stCxn id="59" idx="1"/>
            <a:endCxn id="15370" idx="3"/>
          </p:cNvCxnSpPr>
          <p:nvPr/>
        </p:nvCxnSpPr>
        <p:spPr bwMode="auto">
          <a:xfrm flipH="1">
            <a:off x="3231356" y="2063750"/>
            <a:ext cx="3319462" cy="31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AutoShape 14"/>
          <p:cNvCxnSpPr>
            <a:cxnSpLocks noChangeShapeType="1"/>
            <a:stCxn id="89" idx="0"/>
            <a:endCxn id="74" idx="1"/>
          </p:cNvCxnSpPr>
          <p:nvPr/>
        </p:nvCxnSpPr>
        <p:spPr bwMode="auto">
          <a:xfrm flipV="1">
            <a:off x="7807325" y="4836319"/>
            <a:ext cx="3849688" cy="11882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AutoShape 15"/>
          <p:cNvCxnSpPr>
            <a:cxnSpLocks noChangeShapeType="1"/>
            <a:stCxn id="15381" idx="0"/>
            <a:endCxn id="89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7" name="AutoShape 17"/>
          <p:cNvCxnSpPr>
            <a:cxnSpLocks noChangeShapeType="1"/>
            <a:stCxn id="15381" idx="1"/>
            <a:endCxn id="15392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484266" y="182880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cxnSp>
        <p:nvCxnSpPr>
          <p:cNvPr id="15385" name="AutoShape 25"/>
          <p:cNvCxnSpPr>
            <a:cxnSpLocks noChangeShapeType="1"/>
            <a:stCxn id="59" idx="1"/>
            <a:endCxn id="71" idx="3"/>
          </p:cNvCxnSpPr>
          <p:nvPr/>
        </p:nvCxnSpPr>
        <p:spPr bwMode="auto">
          <a:xfrm flipH="1">
            <a:off x="5472906" y="2063750"/>
            <a:ext cx="1077912" cy="67073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713411" y="2416988"/>
            <a:ext cx="868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439988" y="8329613"/>
            <a:ext cx="30241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ESTAMPESSCENESHamlet(16)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5391" name="AutoShape 31"/>
          <p:cNvCxnSpPr>
            <a:cxnSpLocks noChangeShapeType="1"/>
            <a:stCxn id="15381" idx="1"/>
            <a:endCxn id="15390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928688" y="7392988"/>
            <a:ext cx="32400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10378282" y="3668956"/>
            <a:ext cx="22971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“Scènes théâtrales -- 1800-1869”</a:t>
            </a:r>
          </a:p>
        </p:txBody>
      </p:sp>
      <p:cxnSp>
        <p:nvCxnSpPr>
          <p:cNvPr id="15400" name="AutoShape 40"/>
          <p:cNvCxnSpPr>
            <a:cxnSpLocks noChangeShapeType="1"/>
            <a:stCxn id="59" idx="3"/>
            <a:endCxn id="15399" idx="1"/>
          </p:cNvCxnSpPr>
          <p:nvPr/>
        </p:nvCxnSpPr>
        <p:spPr bwMode="auto">
          <a:xfrm>
            <a:off x="9063831" y="2063750"/>
            <a:ext cx="1314451" cy="1785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11639154" y="3169685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5405" name="AutoShape 45"/>
          <p:cNvCxnSpPr>
            <a:cxnSpLocks noChangeShapeType="1"/>
            <a:stCxn id="59" idx="3"/>
            <a:endCxn id="15404" idx="1"/>
          </p:cNvCxnSpPr>
          <p:nvPr/>
        </p:nvCxnSpPr>
        <p:spPr bwMode="auto">
          <a:xfrm>
            <a:off x="9063831" y="2063750"/>
            <a:ext cx="2575323" cy="128611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10283032" y="28191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cxnSp>
        <p:nvCxnSpPr>
          <p:cNvPr id="15430" name="AutoShape 70"/>
          <p:cNvCxnSpPr>
            <a:cxnSpLocks noChangeShapeType="1"/>
            <a:stCxn id="15431" idx="0"/>
            <a:endCxn id="15381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1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10427494" y="2279669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11629234" y="2715550"/>
            <a:ext cx="10080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15435" name="AutoShape 75"/>
          <p:cNvCxnSpPr>
            <a:cxnSpLocks noChangeShapeType="1"/>
            <a:stCxn id="59" idx="3"/>
            <a:endCxn id="15434" idx="1"/>
          </p:cNvCxnSpPr>
          <p:nvPr/>
        </p:nvCxnSpPr>
        <p:spPr bwMode="auto">
          <a:xfrm>
            <a:off x="9063831" y="2063750"/>
            <a:ext cx="2565403" cy="831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9868097" y="3167544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24904" y="3417338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9" name="AutoShape 69"/>
          <p:cNvCxnSpPr>
            <a:cxnSpLocks noChangeShapeType="1"/>
            <a:stCxn id="71" idx="1"/>
            <a:endCxn id="68" idx="0"/>
          </p:cNvCxnSpPr>
          <p:nvPr/>
        </p:nvCxnSpPr>
        <p:spPr bwMode="auto">
          <a:xfrm flipH="1">
            <a:off x="2008709" y="2734489"/>
            <a:ext cx="951184" cy="6828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 Box 88"/>
          <p:cNvSpPr txBox="1">
            <a:spLocks noChangeArrowheads="1"/>
          </p:cNvSpPr>
          <p:nvPr/>
        </p:nvSpPr>
        <p:spPr bwMode="auto">
          <a:xfrm>
            <a:off x="2003276" y="280127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2959893" y="2554307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8" name="AutoShape 14"/>
          <p:cNvCxnSpPr>
            <a:cxnSpLocks noChangeShapeType="1"/>
            <a:stCxn id="89" idx="0"/>
            <a:endCxn id="59" idx="2"/>
          </p:cNvCxnSpPr>
          <p:nvPr/>
        </p:nvCxnSpPr>
        <p:spPr bwMode="auto">
          <a:xfrm flipV="1">
            <a:off x="7807325" y="2243931"/>
            <a:ext cx="0" cy="37806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207963" y="6527800"/>
            <a:ext cx="3313112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http://catalogue.bnf.fr/ark:/12148/cb42066280g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8" name="AutoShape 78"/>
          <p:cNvCxnSpPr>
            <a:cxnSpLocks noChangeShapeType="1"/>
            <a:stCxn id="89" idx="1"/>
            <a:endCxn id="57" idx="3"/>
          </p:cNvCxnSpPr>
          <p:nvPr/>
        </p:nvCxnSpPr>
        <p:spPr bwMode="auto">
          <a:xfrm flipH="1">
            <a:off x="3521075" y="6204744"/>
            <a:ext cx="3311525" cy="5754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79"/>
          <p:cNvSpPr txBox="1">
            <a:spLocks noChangeArrowheads="1"/>
          </p:cNvSpPr>
          <p:nvPr/>
        </p:nvSpPr>
        <p:spPr bwMode="auto">
          <a:xfrm>
            <a:off x="3592513" y="6384925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cxnSp>
        <p:nvCxnSpPr>
          <p:cNvPr id="61" name="AutoShape 16"/>
          <p:cNvCxnSpPr>
            <a:cxnSpLocks noChangeShapeType="1"/>
            <a:stCxn id="89" idx="3"/>
            <a:endCxn id="62" idx="1"/>
          </p:cNvCxnSpPr>
          <p:nvPr/>
        </p:nvCxnSpPr>
        <p:spPr bwMode="auto">
          <a:xfrm>
            <a:off x="8782050" y="6204744"/>
            <a:ext cx="2196308" cy="13684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10978358" y="7392988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{1867}</a:t>
            </a:r>
          </a:p>
        </p:txBody>
      </p:sp>
      <p:sp>
        <p:nvSpPr>
          <p:cNvPr id="63" name="Rectangle 35"/>
          <p:cNvSpPr>
            <a:spLocks noChangeArrowheads="1"/>
          </p:cNvSpPr>
          <p:nvPr/>
        </p:nvSpPr>
        <p:spPr bwMode="auto">
          <a:xfrm>
            <a:off x="10537032" y="6126163"/>
            <a:ext cx="1944688" cy="7921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Être ou ne pas être, c'est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là la question (Hamlet,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scène VIII) : [estampe]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/ Gillot sc. [sig.]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64" name="AutoShape 36"/>
          <p:cNvCxnSpPr>
            <a:cxnSpLocks noChangeShapeType="1"/>
            <a:stCxn id="89" idx="3"/>
            <a:endCxn id="63" idx="1"/>
          </p:cNvCxnSpPr>
          <p:nvPr/>
        </p:nvCxnSpPr>
        <p:spPr bwMode="auto">
          <a:xfrm>
            <a:off x="8782050" y="6204744"/>
            <a:ext cx="1754982" cy="317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tangle 42"/>
          <p:cNvSpPr>
            <a:spLocks noChangeArrowheads="1"/>
          </p:cNvSpPr>
          <p:nvPr/>
        </p:nvSpPr>
        <p:spPr bwMode="auto">
          <a:xfrm>
            <a:off x="10856120" y="8149432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1 est. ; 35 x 22 cm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(im.)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66" name="AutoShape 43"/>
          <p:cNvCxnSpPr>
            <a:cxnSpLocks noChangeShapeType="1"/>
            <a:stCxn id="89" idx="3"/>
            <a:endCxn id="65" idx="1"/>
          </p:cNvCxnSpPr>
          <p:nvPr/>
        </p:nvCxnSpPr>
        <p:spPr bwMode="auto">
          <a:xfrm>
            <a:off x="8782050" y="6204744"/>
            <a:ext cx="2074070" cy="21248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9657953" y="609441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10052050" y="69738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73" name="Text Box 51"/>
          <p:cNvSpPr txBox="1">
            <a:spLocks noChangeArrowheads="1"/>
          </p:cNvSpPr>
          <p:nvPr/>
        </p:nvSpPr>
        <p:spPr bwMode="auto">
          <a:xfrm>
            <a:off x="10419556" y="7816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dc:format</a:t>
            </a:r>
            <a:endParaRPr lang="en-GB" sz="1200" i="1" dirty="0"/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</p:spTree>
    <p:extLst>
      <p:ext uri="{BB962C8B-B14F-4D97-AF65-F5344CB8AC3E}">
        <p14:creationId xmlns:p14="http://schemas.microsoft.com/office/powerpoint/2010/main" val="41854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C according to FRBR</a:t>
            </a:r>
            <a:r>
              <a:rPr lang="en-GB" sz="5600" baseline="-25000"/>
              <a:t>OO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217988" y="285591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44039" name="AutoShape 7"/>
          <p:cNvCxnSpPr>
            <a:cxnSpLocks noChangeShapeType="1"/>
            <a:stCxn id="44038" idx="3"/>
            <a:endCxn id="44035" idx="1"/>
          </p:cNvCxnSpPr>
          <p:nvPr/>
        </p:nvCxnSpPr>
        <p:spPr bwMode="auto">
          <a:xfrm>
            <a:off x="5802313" y="3036888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71438" y="2855913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{Gillot, Firmin (1820-1872)}</a:t>
            </a:r>
          </a:p>
        </p:txBody>
      </p:sp>
      <p:cxnSp>
        <p:nvCxnSpPr>
          <p:cNvPr id="44041" name="AutoShape 9"/>
          <p:cNvCxnSpPr>
            <a:cxnSpLocks noChangeShapeType="1"/>
            <a:stCxn id="44038" idx="1"/>
            <a:endCxn id="44040" idx="3"/>
          </p:cNvCxnSpPr>
          <p:nvPr/>
        </p:nvCxnSpPr>
        <p:spPr bwMode="auto">
          <a:xfrm flipH="1">
            <a:off x="2584450" y="3036888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929313" y="2803525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728913" y="281305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44046" name="AutoShape 14"/>
          <p:cNvCxnSpPr>
            <a:cxnSpLocks noChangeShapeType="1"/>
            <a:stCxn id="44035" idx="2"/>
            <a:endCxn id="44045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1657013" y="4945063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4051" name="AutoShape 19"/>
          <p:cNvCxnSpPr>
            <a:cxnSpLocks noChangeShapeType="1"/>
            <a:stCxn id="44048" idx="3"/>
            <a:endCxn id="44050" idx="1"/>
          </p:cNvCxnSpPr>
          <p:nvPr/>
        </p:nvCxnSpPr>
        <p:spPr bwMode="auto">
          <a:xfrm>
            <a:off x="10864850" y="4689475"/>
            <a:ext cx="792163" cy="4365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0937875" y="4525963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44054" name="AutoShape 22"/>
          <p:cNvCxnSpPr>
            <a:cxnSpLocks noChangeShapeType="1"/>
            <a:stCxn id="44053" idx="3"/>
            <a:endCxn id="44045" idx="1"/>
          </p:cNvCxnSpPr>
          <p:nvPr/>
        </p:nvCxnSpPr>
        <p:spPr bwMode="auto">
          <a:xfrm>
            <a:off x="5824538" y="4189413"/>
            <a:ext cx="823912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965825" y="41656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207963" y="3863975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{Gillot, Firmin (1820-1872)}</a:t>
            </a:r>
          </a:p>
        </p:txBody>
      </p:sp>
      <p:cxnSp>
        <p:nvCxnSpPr>
          <p:cNvPr id="44058" name="AutoShape 26"/>
          <p:cNvCxnSpPr>
            <a:cxnSpLocks noChangeShapeType="1"/>
            <a:stCxn id="44053" idx="1"/>
            <a:endCxn id="44056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360488" y="465613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{lithographer}</a:t>
            </a:r>
          </a:p>
        </p:txBody>
      </p:sp>
      <p:cxnSp>
        <p:nvCxnSpPr>
          <p:cNvPr id="44062" name="AutoShape 30"/>
          <p:cNvCxnSpPr>
            <a:cxnSpLocks noChangeShapeType="1"/>
            <a:stCxn id="44071" idx="3"/>
            <a:endCxn id="44060" idx="3"/>
          </p:cNvCxnSpPr>
          <p:nvPr/>
        </p:nvCxnSpPr>
        <p:spPr bwMode="auto">
          <a:xfrm flipH="1">
            <a:off x="2368550" y="4203700"/>
            <a:ext cx="1100138" cy="633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4" name="AutoShape 32"/>
          <p:cNvCxnSpPr>
            <a:cxnSpLocks noChangeShapeType="1"/>
            <a:stCxn id="44077" idx="0"/>
            <a:endCxn id="44045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5" name="AutoShape 33"/>
          <p:cNvCxnSpPr>
            <a:cxnSpLocks noChangeShapeType="1"/>
            <a:stCxn id="44078" idx="0"/>
            <a:endCxn id="44077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6" name="AutoShape 34"/>
          <p:cNvCxnSpPr>
            <a:cxnSpLocks noChangeShapeType="1"/>
            <a:stCxn id="44081" idx="3"/>
            <a:endCxn id="44077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7" name="AutoShape 35"/>
          <p:cNvCxnSpPr>
            <a:cxnSpLocks noChangeShapeType="1"/>
            <a:stCxn id="44081" idx="1"/>
            <a:endCxn id="44086" idx="3"/>
          </p:cNvCxnSpPr>
          <p:nvPr/>
        </p:nvCxnSpPr>
        <p:spPr bwMode="auto">
          <a:xfrm flipH="1">
            <a:off x="3305175" y="6350000"/>
            <a:ext cx="792163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8" name="AutoShape 36"/>
          <p:cNvCxnSpPr>
            <a:cxnSpLocks noChangeShapeType="1"/>
            <a:stCxn id="44086" idx="1"/>
            <a:endCxn id="44088" idx="3"/>
          </p:cNvCxnSpPr>
          <p:nvPr/>
        </p:nvCxnSpPr>
        <p:spPr bwMode="auto">
          <a:xfrm flipH="1">
            <a:off x="1144588" y="6997700"/>
            <a:ext cx="936625" cy="714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9" name="AutoShape 37"/>
          <p:cNvCxnSpPr>
            <a:cxnSpLocks noChangeShapeType="1"/>
            <a:stCxn id="44078" idx="1"/>
            <a:endCxn id="44093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70" name="AutoShape 38"/>
          <p:cNvCxnSpPr>
            <a:cxnSpLocks noChangeShapeType="1"/>
            <a:stCxn id="44093" idx="1"/>
            <a:endCxn id="44096" idx="3"/>
          </p:cNvCxnSpPr>
          <p:nvPr/>
        </p:nvCxnSpPr>
        <p:spPr bwMode="auto">
          <a:xfrm flipH="1">
            <a:off x="4384675" y="7969250"/>
            <a:ext cx="7921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3448050" y="40798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7080250" y="5801519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2081213" y="6816725"/>
            <a:ext cx="12239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2439988" y="6384925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352425" y="6888163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“1867”</a:t>
            </a:r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071563" y="66008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568325" y="8905875"/>
            <a:ext cx="48958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 Bibliothèque-musée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l'opéra, ESTAMPESSCENESHamlet(16)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095" name="AutoShape 63"/>
          <p:cNvCxnSpPr>
            <a:cxnSpLocks noChangeShapeType="1"/>
            <a:stCxn id="44078" idx="1"/>
            <a:endCxn id="44094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1360488" y="8040688"/>
            <a:ext cx="30241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4098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10793413" y="6313488"/>
            <a:ext cx="1871662" cy="9334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Être ou ne pas être, c'est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là la question (Hamlet,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scène VIII) : [estampe]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/ Gillot sc. [sig.]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101" name="AutoShape 69"/>
          <p:cNvCxnSpPr>
            <a:cxnSpLocks noChangeShapeType="1"/>
            <a:stCxn id="44077" idx="3"/>
            <a:endCxn id="44100" idx="1"/>
          </p:cNvCxnSpPr>
          <p:nvPr/>
        </p:nvCxnSpPr>
        <p:spPr bwMode="auto">
          <a:xfrm flipV="1">
            <a:off x="8782050" y="6780213"/>
            <a:ext cx="2011363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2" name="Text Box 7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4103" name="Rectangle 71"/>
          <p:cNvSpPr>
            <a:spLocks noChangeArrowheads="1"/>
          </p:cNvSpPr>
          <p:nvPr/>
        </p:nvSpPr>
        <p:spPr bwMode="auto">
          <a:xfrm>
            <a:off x="10056018" y="3087688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4104" name="AutoShape 72"/>
          <p:cNvCxnSpPr>
            <a:cxnSpLocks noChangeShapeType="1"/>
            <a:stCxn id="44035" idx="3"/>
            <a:endCxn id="44103" idx="1"/>
          </p:cNvCxnSpPr>
          <p:nvPr/>
        </p:nvCxnSpPr>
        <p:spPr bwMode="auto">
          <a:xfrm>
            <a:off x="8305800" y="3036094"/>
            <a:ext cx="1750218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5" name="Text Box 73"/>
          <p:cNvSpPr txBox="1">
            <a:spLocks noChangeArrowheads="1"/>
          </p:cNvSpPr>
          <p:nvPr/>
        </p:nvSpPr>
        <p:spPr bwMode="auto">
          <a:xfrm>
            <a:off x="8946356" y="3000400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P2 has type</a:t>
            </a: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10793413" y="8256588"/>
            <a:ext cx="1368425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1 est. ; 35 x 22 cm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(im.)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107" name="AutoShape 75"/>
          <p:cNvCxnSpPr>
            <a:cxnSpLocks noChangeShapeType="1"/>
            <a:stCxn id="44077" idx="3"/>
            <a:endCxn id="44106" idx="1"/>
          </p:cNvCxnSpPr>
          <p:nvPr/>
        </p:nvCxnSpPr>
        <p:spPr bwMode="auto">
          <a:xfrm>
            <a:off x="8782050" y="6781800"/>
            <a:ext cx="2011363" cy="1798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8" name="Text Box 7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4112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44113" name="AutoShape 81"/>
          <p:cNvCxnSpPr>
            <a:cxnSpLocks noChangeShapeType="1"/>
            <a:stCxn id="44114" idx="3"/>
            <a:endCxn id="44112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14" name="Oval 8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4140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</a:t>
            </a:r>
          </a:p>
        </p:txBody>
      </p:sp>
      <p:cxnSp>
        <p:nvCxnSpPr>
          <p:cNvPr id="44146" name="AutoShape 114"/>
          <p:cNvCxnSpPr>
            <a:cxnSpLocks noChangeShapeType="1"/>
            <a:stCxn id="44148" idx="3"/>
            <a:endCxn id="44077" idx="1"/>
          </p:cNvCxnSpPr>
          <p:nvPr/>
        </p:nvCxnSpPr>
        <p:spPr bwMode="auto">
          <a:xfrm>
            <a:off x="5684838" y="5341938"/>
            <a:ext cx="1147762" cy="14398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147" name="AutoShape 115"/>
          <p:cNvCxnSpPr>
            <a:cxnSpLocks noChangeShapeType="1"/>
            <a:stCxn id="44148" idx="1"/>
            <a:endCxn id="44150" idx="3"/>
          </p:cNvCxnSpPr>
          <p:nvPr/>
        </p:nvCxnSpPr>
        <p:spPr bwMode="auto">
          <a:xfrm flipH="1">
            <a:off x="3663950" y="5341938"/>
            <a:ext cx="93662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48" name="Rectangle 116"/>
          <p:cNvSpPr>
            <a:spLocks noChangeArrowheads="1"/>
          </p:cNvSpPr>
          <p:nvPr/>
        </p:nvSpPr>
        <p:spPr bwMode="auto">
          <a:xfrm>
            <a:off x="4600575" y="5160963"/>
            <a:ext cx="10842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44149" name="Text Box 117"/>
          <p:cNvSpPr txBox="1">
            <a:spLocks noChangeArrowheads="1"/>
          </p:cNvSpPr>
          <p:nvPr/>
        </p:nvSpPr>
        <p:spPr bwMode="auto">
          <a:xfrm>
            <a:off x="5824538" y="5448300"/>
            <a:ext cx="123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44150" name="Rectangle 118"/>
          <p:cNvSpPr>
            <a:spLocks noChangeArrowheads="1"/>
          </p:cNvSpPr>
          <p:nvPr/>
        </p:nvSpPr>
        <p:spPr bwMode="auto">
          <a:xfrm>
            <a:off x="279400" y="559276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http://catalogue.bnf.fr/ark:/12148/cb42066280g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4151" name="Text Box 119"/>
          <p:cNvSpPr txBox="1">
            <a:spLocks noChangeArrowheads="1"/>
          </p:cNvSpPr>
          <p:nvPr/>
        </p:nvSpPr>
        <p:spPr bwMode="auto">
          <a:xfrm>
            <a:off x="2944813" y="5232400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44152" name="Rectangle 120"/>
          <p:cNvSpPr>
            <a:spLocks noChangeArrowheads="1"/>
          </p:cNvSpPr>
          <p:nvPr/>
        </p:nvSpPr>
        <p:spPr bwMode="auto">
          <a:xfrm>
            <a:off x="8528050" y="1992313"/>
            <a:ext cx="2376488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{Scènes théâtrales -- 1800-1869}</a:t>
            </a:r>
          </a:p>
        </p:txBody>
      </p:sp>
      <p:cxnSp>
        <p:nvCxnSpPr>
          <p:cNvPr id="44153" name="AutoShape 121"/>
          <p:cNvCxnSpPr>
            <a:cxnSpLocks noChangeShapeType="1"/>
            <a:stCxn id="44035" idx="0"/>
            <a:endCxn id="44152" idx="1"/>
          </p:cNvCxnSpPr>
          <p:nvPr/>
        </p:nvCxnSpPr>
        <p:spPr bwMode="auto">
          <a:xfrm flipV="1">
            <a:off x="7802563" y="2208213"/>
            <a:ext cx="7254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54" name="Text Box 122"/>
          <p:cNvSpPr txBox="1">
            <a:spLocks noChangeArrowheads="1"/>
          </p:cNvSpPr>
          <p:nvPr/>
        </p:nvSpPr>
        <p:spPr bwMode="auto">
          <a:xfrm>
            <a:off x="8129588" y="2424113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cxnSp>
        <p:nvCxnSpPr>
          <p:cNvPr id="44156" name="AutoShape 124"/>
          <p:cNvCxnSpPr>
            <a:cxnSpLocks noChangeShapeType="1"/>
            <a:stCxn id="44035" idx="0"/>
            <a:endCxn id="86" idx="3"/>
          </p:cNvCxnSpPr>
          <p:nvPr/>
        </p:nvCxnSpPr>
        <p:spPr bwMode="auto">
          <a:xfrm flipH="1" flipV="1">
            <a:off x="6400800" y="2350071"/>
            <a:ext cx="1400969" cy="50584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57" name="Text Box 125"/>
          <p:cNvSpPr txBox="1">
            <a:spLocks noChangeArrowheads="1"/>
          </p:cNvSpPr>
          <p:nvPr/>
        </p:nvSpPr>
        <p:spPr bwMode="auto">
          <a:xfrm>
            <a:off x="6616700" y="2279650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P109 is about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392738" y="2169890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7" name="AutoShape 5"/>
          <p:cNvCxnSpPr>
            <a:cxnSpLocks noChangeShapeType="1"/>
            <a:stCxn id="86" idx="1"/>
            <a:endCxn id="89" idx="3"/>
          </p:cNvCxnSpPr>
          <p:nvPr/>
        </p:nvCxnSpPr>
        <p:spPr bwMode="auto">
          <a:xfrm flipH="1">
            <a:off x="3648869" y="2350071"/>
            <a:ext cx="1743869" cy="130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4012406" y="20708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89" name="Rectangle 68"/>
          <p:cNvSpPr>
            <a:spLocks noChangeArrowheads="1"/>
          </p:cNvSpPr>
          <p:nvPr/>
        </p:nvSpPr>
        <p:spPr bwMode="auto">
          <a:xfrm>
            <a:off x="481260" y="209975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5" name="AutoShape 32"/>
          <p:cNvCxnSpPr>
            <a:cxnSpLocks noChangeShapeType="1"/>
            <a:stCxn id="44077" idx="0"/>
            <a:endCxn id="44048" idx="2"/>
          </p:cNvCxnSpPr>
          <p:nvPr/>
        </p:nvCxnSpPr>
        <p:spPr bwMode="auto">
          <a:xfrm flipV="1">
            <a:off x="7807325" y="4868863"/>
            <a:ext cx="2265363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 Box 47"/>
          <p:cNvSpPr txBox="1">
            <a:spLocks noChangeArrowheads="1"/>
          </p:cNvSpPr>
          <p:nvPr/>
        </p:nvSpPr>
        <p:spPr bwMode="auto">
          <a:xfrm>
            <a:off x="8612188" y="5801519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C </a:t>
            </a:r>
            <a:r>
              <a:rPr lang="en-GB" sz="5600" dirty="0" smtClean="0"/>
              <a:t>/ FRBR</a:t>
            </a:r>
            <a:r>
              <a:rPr lang="en-GB" sz="5600" baseline="-25000" dirty="0" smtClean="0"/>
              <a:t>OO</a:t>
            </a:r>
            <a:r>
              <a:rPr lang="en-GB" sz="5600" dirty="0" smtClean="0"/>
              <a:t> (alternate)</a:t>
            </a:r>
            <a:endParaRPr lang="en-GB" sz="5600" baseline="-25000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1657013" y="4945063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4051" name="AutoShape 19"/>
          <p:cNvCxnSpPr>
            <a:cxnSpLocks noChangeShapeType="1"/>
            <a:stCxn id="44048" idx="3"/>
            <a:endCxn id="44050" idx="1"/>
          </p:cNvCxnSpPr>
          <p:nvPr/>
        </p:nvCxnSpPr>
        <p:spPr bwMode="auto">
          <a:xfrm>
            <a:off x="10864850" y="4689475"/>
            <a:ext cx="792163" cy="4365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0937875" y="4525963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132262" y="3295651"/>
            <a:ext cx="1152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</a:t>
            </a:r>
            <a:r>
              <a:rPr lang="en-GB" sz="1200" dirty="0">
                <a:solidFill>
                  <a:srgbClr val="663300"/>
                </a:solidFill>
              </a:rPr>
              <a:t>Creation</a:t>
            </a:r>
          </a:p>
        </p:txBody>
      </p:sp>
      <p:cxnSp>
        <p:nvCxnSpPr>
          <p:cNvPr id="44054" name="AutoShape 22"/>
          <p:cNvCxnSpPr>
            <a:cxnSpLocks noChangeShapeType="1"/>
            <a:stCxn id="44053" idx="3"/>
            <a:endCxn id="44035" idx="1"/>
          </p:cNvCxnSpPr>
          <p:nvPr/>
        </p:nvCxnSpPr>
        <p:spPr bwMode="auto">
          <a:xfrm flipV="1">
            <a:off x="5284787" y="3036094"/>
            <a:ext cx="2012951" cy="4397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441741" y="2953564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</a:t>
            </a:r>
            <a:r>
              <a:rPr lang="en-GB" sz="1200" i="1" dirty="0"/>
              <a:t>created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315912" y="3151188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{Gillot, Firmin (1820-1872)}</a:t>
            </a:r>
          </a:p>
        </p:txBody>
      </p:sp>
      <p:cxnSp>
        <p:nvCxnSpPr>
          <p:cNvPr id="44058" name="AutoShape 26"/>
          <p:cNvCxnSpPr>
            <a:cxnSpLocks noChangeShapeType="1"/>
            <a:stCxn id="44053" idx="1"/>
            <a:endCxn id="44056" idx="3"/>
          </p:cNvCxnSpPr>
          <p:nvPr/>
        </p:nvCxnSpPr>
        <p:spPr bwMode="auto">
          <a:xfrm flipH="1" flipV="1">
            <a:off x="2828924" y="3331370"/>
            <a:ext cx="1303338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468437" y="3943351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{lithographer}</a:t>
            </a:r>
          </a:p>
        </p:txBody>
      </p:sp>
      <p:cxnSp>
        <p:nvCxnSpPr>
          <p:cNvPr id="44062" name="AutoShape 30"/>
          <p:cNvCxnSpPr>
            <a:cxnSpLocks noChangeShapeType="1"/>
            <a:stCxn id="44071" idx="3"/>
            <a:endCxn id="44060" idx="3"/>
          </p:cNvCxnSpPr>
          <p:nvPr/>
        </p:nvCxnSpPr>
        <p:spPr bwMode="auto">
          <a:xfrm flipH="1">
            <a:off x="2476499" y="3490913"/>
            <a:ext cx="1100138" cy="633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4" name="AutoShape 32"/>
          <p:cNvCxnSpPr>
            <a:cxnSpLocks noChangeShapeType="1"/>
            <a:stCxn id="44077" idx="0"/>
            <a:endCxn id="44035" idx="2"/>
          </p:cNvCxnSpPr>
          <p:nvPr/>
        </p:nvCxnSpPr>
        <p:spPr bwMode="auto">
          <a:xfrm flipH="1" flipV="1">
            <a:off x="7801769" y="3216275"/>
            <a:ext cx="5556" cy="3384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5" name="AutoShape 33"/>
          <p:cNvCxnSpPr>
            <a:cxnSpLocks noChangeShapeType="1"/>
            <a:stCxn id="44078" idx="0"/>
            <a:endCxn id="44077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6" name="AutoShape 34"/>
          <p:cNvCxnSpPr>
            <a:cxnSpLocks noChangeShapeType="1"/>
            <a:stCxn id="44081" idx="3"/>
            <a:endCxn id="44077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7" name="AutoShape 35"/>
          <p:cNvCxnSpPr>
            <a:cxnSpLocks noChangeShapeType="1"/>
            <a:stCxn id="44081" idx="1"/>
            <a:endCxn id="44086" idx="3"/>
          </p:cNvCxnSpPr>
          <p:nvPr/>
        </p:nvCxnSpPr>
        <p:spPr bwMode="auto">
          <a:xfrm flipH="1">
            <a:off x="3305175" y="6350000"/>
            <a:ext cx="792163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8" name="AutoShape 36"/>
          <p:cNvCxnSpPr>
            <a:cxnSpLocks noChangeShapeType="1"/>
            <a:stCxn id="44086" idx="1"/>
            <a:endCxn id="44088" idx="3"/>
          </p:cNvCxnSpPr>
          <p:nvPr/>
        </p:nvCxnSpPr>
        <p:spPr bwMode="auto">
          <a:xfrm flipH="1">
            <a:off x="1144588" y="6997700"/>
            <a:ext cx="936625" cy="714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69" name="AutoShape 37"/>
          <p:cNvCxnSpPr>
            <a:cxnSpLocks noChangeShapeType="1"/>
            <a:stCxn id="44078" idx="1"/>
            <a:endCxn id="44093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70" name="AutoShape 38"/>
          <p:cNvCxnSpPr>
            <a:cxnSpLocks noChangeShapeType="1"/>
            <a:stCxn id="44093" idx="1"/>
            <a:endCxn id="44096" idx="3"/>
          </p:cNvCxnSpPr>
          <p:nvPr/>
        </p:nvCxnSpPr>
        <p:spPr bwMode="auto">
          <a:xfrm flipH="1">
            <a:off x="4384675" y="7969250"/>
            <a:ext cx="7921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3555999" y="3367088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2836862" y="3008313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2620962" y="3603626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5680074" y="4175551"/>
            <a:ext cx="20891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 i="1" dirty="0"/>
              <a:t>R14 </a:t>
            </a:r>
            <a:r>
              <a:rPr lang="en-GB" sz="1200" i="1" dirty="0" smtClean="0"/>
              <a:t>incorporates</a:t>
            </a:r>
          </a:p>
          <a:p>
            <a:pPr algn="r"/>
            <a:r>
              <a:rPr lang="en-GB" sz="1200" i="1" dirty="0" smtClean="0"/>
              <a:t>(</a:t>
            </a:r>
            <a:r>
              <a:rPr lang="en-GB" sz="1200" b="1" i="1" dirty="0" smtClean="0"/>
              <a:t>IFF the range is modified in FRBR</a:t>
            </a:r>
            <a:r>
              <a:rPr lang="en-GB" sz="1200" b="1" i="1" baseline="-25000" dirty="0" smtClean="0"/>
              <a:t>OO</a:t>
            </a:r>
            <a:r>
              <a:rPr lang="en-GB" sz="1200" b="1" i="1" dirty="0" smtClean="0"/>
              <a:t>; otherwise:</a:t>
            </a:r>
            <a:r>
              <a:rPr lang="en-GB" sz="1200" i="1" dirty="0" smtClean="0"/>
              <a:t> P106 is composed of)</a:t>
            </a:r>
            <a:endParaRPr lang="en-GB" sz="1200" i="1" dirty="0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2081213" y="6816725"/>
            <a:ext cx="12239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2439988" y="6384925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352425" y="6888163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“1867”</a:t>
            </a:r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071563" y="66008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568325" y="8905875"/>
            <a:ext cx="48958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 Bibliothèque-musée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l'opéra, ESTAMPESSCENESHamlet(16)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095" name="AutoShape 63"/>
          <p:cNvCxnSpPr>
            <a:cxnSpLocks noChangeShapeType="1"/>
            <a:stCxn id="44078" idx="1"/>
            <a:endCxn id="44094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1360488" y="8040688"/>
            <a:ext cx="30241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4097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4098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10793413" y="6313488"/>
            <a:ext cx="1871662" cy="9334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Être ou ne pas être, c'est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là la question (Hamlet,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scène VIII) : [estampe]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/ Gillot sc. [sig.]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101" name="AutoShape 69"/>
          <p:cNvCxnSpPr>
            <a:cxnSpLocks noChangeShapeType="1"/>
            <a:stCxn id="44077" idx="3"/>
            <a:endCxn id="44100" idx="1"/>
          </p:cNvCxnSpPr>
          <p:nvPr/>
        </p:nvCxnSpPr>
        <p:spPr bwMode="auto">
          <a:xfrm flipV="1">
            <a:off x="8782050" y="6780213"/>
            <a:ext cx="2011363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2" name="Text Box 7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4103" name="Rectangle 71"/>
          <p:cNvSpPr>
            <a:spLocks noChangeArrowheads="1"/>
          </p:cNvSpPr>
          <p:nvPr/>
        </p:nvSpPr>
        <p:spPr bwMode="auto">
          <a:xfrm>
            <a:off x="10056018" y="3087688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4104" name="AutoShape 72"/>
          <p:cNvCxnSpPr>
            <a:cxnSpLocks noChangeShapeType="1"/>
            <a:stCxn id="44035" idx="3"/>
            <a:endCxn id="44103" idx="1"/>
          </p:cNvCxnSpPr>
          <p:nvPr/>
        </p:nvCxnSpPr>
        <p:spPr bwMode="auto">
          <a:xfrm>
            <a:off x="8305800" y="3036094"/>
            <a:ext cx="1750218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5" name="Text Box 73"/>
          <p:cNvSpPr txBox="1">
            <a:spLocks noChangeArrowheads="1"/>
          </p:cNvSpPr>
          <p:nvPr/>
        </p:nvSpPr>
        <p:spPr bwMode="auto">
          <a:xfrm>
            <a:off x="8946356" y="3000400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P2 has type</a:t>
            </a: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10793413" y="8256588"/>
            <a:ext cx="1368425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1 est. ; 35 x 22 cm</a:t>
            </a:r>
            <a:br>
              <a:rPr lang="de-DE" sz="1200">
                <a:solidFill>
                  <a:srgbClr val="663300"/>
                </a:solidFill>
              </a:rPr>
            </a:br>
            <a:r>
              <a:rPr lang="de-DE" sz="1200">
                <a:solidFill>
                  <a:srgbClr val="663300"/>
                </a:solidFill>
              </a:rPr>
              <a:t>(im.)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4107" name="AutoShape 75"/>
          <p:cNvCxnSpPr>
            <a:cxnSpLocks noChangeShapeType="1"/>
            <a:stCxn id="44077" idx="3"/>
            <a:endCxn id="44106" idx="1"/>
          </p:cNvCxnSpPr>
          <p:nvPr/>
        </p:nvCxnSpPr>
        <p:spPr bwMode="auto">
          <a:xfrm>
            <a:off x="8782050" y="6781800"/>
            <a:ext cx="2011363" cy="1798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08" name="Text Box 7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4112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44113" name="AutoShape 81"/>
          <p:cNvCxnSpPr>
            <a:cxnSpLocks noChangeShapeType="1"/>
            <a:stCxn id="44114" idx="3"/>
            <a:endCxn id="44112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14" name="Oval 8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4140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</a:t>
            </a:r>
          </a:p>
        </p:txBody>
      </p:sp>
      <p:cxnSp>
        <p:nvCxnSpPr>
          <p:cNvPr id="44146" name="AutoShape 114"/>
          <p:cNvCxnSpPr>
            <a:cxnSpLocks noChangeShapeType="1"/>
            <a:stCxn id="44148" idx="3"/>
            <a:endCxn id="44077" idx="1"/>
          </p:cNvCxnSpPr>
          <p:nvPr/>
        </p:nvCxnSpPr>
        <p:spPr bwMode="auto">
          <a:xfrm>
            <a:off x="5684838" y="5341938"/>
            <a:ext cx="1147762" cy="14398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147" name="AutoShape 115"/>
          <p:cNvCxnSpPr>
            <a:cxnSpLocks noChangeShapeType="1"/>
            <a:stCxn id="44148" idx="1"/>
            <a:endCxn id="44150" idx="3"/>
          </p:cNvCxnSpPr>
          <p:nvPr/>
        </p:nvCxnSpPr>
        <p:spPr bwMode="auto">
          <a:xfrm flipH="1">
            <a:off x="3663950" y="5341938"/>
            <a:ext cx="93662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48" name="Rectangle 116"/>
          <p:cNvSpPr>
            <a:spLocks noChangeArrowheads="1"/>
          </p:cNvSpPr>
          <p:nvPr/>
        </p:nvSpPr>
        <p:spPr bwMode="auto">
          <a:xfrm>
            <a:off x="4600575" y="5160963"/>
            <a:ext cx="10842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44149" name="Text Box 117"/>
          <p:cNvSpPr txBox="1">
            <a:spLocks noChangeArrowheads="1"/>
          </p:cNvSpPr>
          <p:nvPr/>
        </p:nvSpPr>
        <p:spPr bwMode="auto">
          <a:xfrm>
            <a:off x="5824538" y="5448300"/>
            <a:ext cx="123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44150" name="Rectangle 118"/>
          <p:cNvSpPr>
            <a:spLocks noChangeArrowheads="1"/>
          </p:cNvSpPr>
          <p:nvPr/>
        </p:nvSpPr>
        <p:spPr bwMode="auto">
          <a:xfrm>
            <a:off x="279400" y="559276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http://catalogue.bnf.fr/ark:/12148/cb42066280g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4151" name="Text Box 119"/>
          <p:cNvSpPr txBox="1">
            <a:spLocks noChangeArrowheads="1"/>
          </p:cNvSpPr>
          <p:nvPr/>
        </p:nvSpPr>
        <p:spPr bwMode="auto">
          <a:xfrm>
            <a:off x="2944813" y="5232400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44152" name="Rectangle 120"/>
          <p:cNvSpPr>
            <a:spLocks noChangeArrowheads="1"/>
          </p:cNvSpPr>
          <p:nvPr/>
        </p:nvSpPr>
        <p:spPr bwMode="auto">
          <a:xfrm>
            <a:off x="8528050" y="1992313"/>
            <a:ext cx="2376488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{Scènes théâtrales -- 1800-1869}</a:t>
            </a:r>
          </a:p>
        </p:txBody>
      </p:sp>
      <p:cxnSp>
        <p:nvCxnSpPr>
          <p:cNvPr id="44153" name="AutoShape 121"/>
          <p:cNvCxnSpPr>
            <a:cxnSpLocks noChangeShapeType="1"/>
            <a:stCxn id="44035" idx="0"/>
            <a:endCxn id="44152" idx="1"/>
          </p:cNvCxnSpPr>
          <p:nvPr/>
        </p:nvCxnSpPr>
        <p:spPr bwMode="auto">
          <a:xfrm flipV="1">
            <a:off x="7802563" y="2208213"/>
            <a:ext cx="7254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54" name="Text Box 122"/>
          <p:cNvSpPr txBox="1">
            <a:spLocks noChangeArrowheads="1"/>
          </p:cNvSpPr>
          <p:nvPr/>
        </p:nvSpPr>
        <p:spPr bwMode="auto">
          <a:xfrm>
            <a:off x="8129588" y="2424113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cxnSp>
        <p:nvCxnSpPr>
          <p:cNvPr id="44156" name="AutoShape 124"/>
          <p:cNvCxnSpPr>
            <a:cxnSpLocks noChangeShapeType="1"/>
            <a:stCxn id="44035" idx="0"/>
            <a:endCxn id="86" idx="3"/>
          </p:cNvCxnSpPr>
          <p:nvPr/>
        </p:nvCxnSpPr>
        <p:spPr bwMode="auto">
          <a:xfrm flipH="1" flipV="1">
            <a:off x="6400800" y="2350071"/>
            <a:ext cx="1400969" cy="50584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157" name="Text Box 125"/>
          <p:cNvSpPr txBox="1">
            <a:spLocks noChangeArrowheads="1"/>
          </p:cNvSpPr>
          <p:nvPr/>
        </p:nvSpPr>
        <p:spPr bwMode="auto">
          <a:xfrm>
            <a:off x="6616700" y="2279650"/>
            <a:ext cx="130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P138 represents</a:t>
            </a:r>
            <a:endParaRPr lang="en-GB" sz="1200" i="1" dirty="0"/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5392738" y="2169890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7" name="AutoShape 5"/>
          <p:cNvCxnSpPr>
            <a:cxnSpLocks noChangeShapeType="1"/>
            <a:stCxn id="86" idx="1"/>
            <a:endCxn id="89" idx="3"/>
          </p:cNvCxnSpPr>
          <p:nvPr/>
        </p:nvCxnSpPr>
        <p:spPr bwMode="auto">
          <a:xfrm flipH="1">
            <a:off x="3648869" y="2350071"/>
            <a:ext cx="1743869" cy="130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4012406" y="20708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89" name="Rectangle 68"/>
          <p:cNvSpPr>
            <a:spLocks noChangeArrowheads="1"/>
          </p:cNvSpPr>
          <p:nvPr/>
        </p:nvSpPr>
        <p:spPr bwMode="auto">
          <a:xfrm>
            <a:off x="481260" y="209975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5" name="AutoShape 32"/>
          <p:cNvCxnSpPr>
            <a:cxnSpLocks noChangeShapeType="1"/>
            <a:stCxn id="44077" idx="0"/>
            <a:endCxn id="44048" idx="2"/>
          </p:cNvCxnSpPr>
          <p:nvPr/>
        </p:nvCxnSpPr>
        <p:spPr bwMode="auto">
          <a:xfrm flipV="1">
            <a:off x="7807325" y="4868863"/>
            <a:ext cx="2265363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8780484" y="5423753"/>
            <a:ext cx="21573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 i="1" dirty="0"/>
              <a:t>R14 </a:t>
            </a:r>
            <a:r>
              <a:rPr lang="en-GB" sz="1200" i="1" dirty="0" smtClean="0"/>
              <a:t>incorporates</a:t>
            </a:r>
          </a:p>
          <a:p>
            <a:pPr algn="r"/>
            <a:r>
              <a:rPr lang="en-GB" sz="1200" i="1" dirty="0" smtClean="0"/>
              <a:t>(</a:t>
            </a:r>
            <a:r>
              <a:rPr lang="en-GB" sz="1200" b="1" i="1" dirty="0" smtClean="0"/>
              <a:t>IFF the range is modified in FRBR</a:t>
            </a:r>
            <a:r>
              <a:rPr lang="en-GB" sz="1200" b="1" i="1" baseline="-25000" dirty="0" smtClean="0"/>
              <a:t>OO</a:t>
            </a:r>
            <a:r>
              <a:rPr lang="en-GB" sz="1200" b="1" i="1" dirty="0" smtClean="0"/>
              <a:t>; otherwise:</a:t>
            </a:r>
            <a:r>
              <a:rPr lang="en-GB" sz="1200" i="1" dirty="0" smtClean="0"/>
              <a:t> P106 is composed of)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2521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B according to EDM</a:t>
            </a:r>
            <a:endParaRPr lang="en-GB" baseline="-250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1711508" y="4292600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17416" name="AutoShape 8"/>
          <p:cNvCxnSpPr>
            <a:cxnSpLocks noChangeShapeType="1"/>
            <a:stCxn id="17414" idx="3"/>
            <a:endCxn id="17415" idx="1"/>
          </p:cNvCxnSpPr>
          <p:nvPr/>
        </p:nvCxnSpPr>
        <p:spPr bwMode="auto">
          <a:xfrm>
            <a:off x="8953500" y="4112419"/>
            <a:ext cx="2758008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0365842" y="4335462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60425" y="1935838"/>
            <a:ext cx="1289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{Biaute, Alcée}</a:t>
            </a:r>
          </a:p>
        </p:txBody>
      </p:sp>
      <p:cxnSp>
        <p:nvCxnSpPr>
          <p:cNvPr id="17420" name="AutoShape 12"/>
          <p:cNvCxnSpPr>
            <a:cxnSpLocks noChangeShapeType="1"/>
            <a:stCxn id="67" idx="1"/>
            <a:endCxn id="17418" idx="3"/>
          </p:cNvCxnSpPr>
          <p:nvPr/>
        </p:nvCxnSpPr>
        <p:spPr bwMode="auto">
          <a:xfrm flipH="1">
            <a:off x="2149475" y="2063750"/>
            <a:ext cx="4401343" cy="522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4"/>
          <p:cNvCxnSpPr>
            <a:cxnSpLocks noChangeShapeType="1"/>
            <a:stCxn id="17428" idx="0"/>
            <a:endCxn id="17414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15"/>
          <p:cNvCxnSpPr>
            <a:cxnSpLocks noChangeShapeType="1"/>
            <a:stCxn id="17429" idx="0"/>
            <a:endCxn id="17428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4" name="AutoShape 16"/>
          <p:cNvCxnSpPr>
            <a:cxnSpLocks noChangeShapeType="1"/>
            <a:stCxn id="17428" idx="3"/>
            <a:endCxn id="17435" idx="1"/>
          </p:cNvCxnSpPr>
          <p:nvPr/>
        </p:nvCxnSpPr>
        <p:spPr bwMode="auto">
          <a:xfrm>
            <a:off x="8782050" y="6204744"/>
            <a:ext cx="2209527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AutoShape 17"/>
          <p:cNvCxnSpPr>
            <a:cxnSpLocks noChangeShapeType="1"/>
            <a:stCxn id="17429" idx="1"/>
            <a:endCxn id="17440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799285" y="1789111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504950" y="5592763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{Vier (Nantes)}</a:t>
            </a:r>
          </a:p>
        </p:txBody>
      </p:sp>
      <p:cxnSp>
        <p:nvCxnSpPr>
          <p:cNvPr id="17433" name="AutoShape 25"/>
          <p:cNvCxnSpPr>
            <a:cxnSpLocks noChangeShapeType="1"/>
            <a:stCxn id="17428" idx="1"/>
            <a:endCxn id="17432" idx="3"/>
          </p:cNvCxnSpPr>
          <p:nvPr/>
        </p:nvCxnSpPr>
        <p:spPr bwMode="auto">
          <a:xfrm flipH="1" flipV="1">
            <a:off x="3009900" y="5773738"/>
            <a:ext cx="3822700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10991577" y="75358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{1889}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3448050" y="8329613"/>
            <a:ext cx="20161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H. Ey. C.H.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Sainte-Anne, 505-46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7439" name="AutoShape 31"/>
          <p:cNvCxnSpPr>
            <a:cxnSpLocks noChangeShapeType="1"/>
            <a:stCxn id="17429" idx="1"/>
            <a:endCxn id="17438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1287463" y="7464425"/>
            <a:ext cx="2881312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H. Ey. C.H. de Sainte-Anne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0323513" y="5453857"/>
            <a:ext cx="2305050" cy="7905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Etude médico-psychologique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sur Shakespeare et ses oeuvres,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Hamlet en particulier / par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 Dr Biaute,...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7444" name="AutoShape 36"/>
          <p:cNvCxnSpPr>
            <a:cxnSpLocks noChangeShapeType="1"/>
            <a:stCxn id="17428" idx="3"/>
            <a:endCxn id="17443" idx="1"/>
          </p:cNvCxnSpPr>
          <p:nvPr/>
        </p:nvCxnSpPr>
        <p:spPr bwMode="auto">
          <a:xfrm flipV="1">
            <a:off x="8782050" y="5849145"/>
            <a:ext cx="1541463" cy="3555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11424170" y="3609182"/>
            <a:ext cx="1079500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{text}</a:t>
            </a:r>
          </a:p>
        </p:txBody>
      </p:sp>
      <p:cxnSp>
        <p:nvCxnSpPr>
          <p:cNvPr id="17448" name="AutoShape 40"/>
          <p:cNvCxnSpPr>
            <a:cxnSpLocks noChangeShapeType="1"/>
            <a:stCxn id="17414" idx="3"/>
            <a:endCxn id="17447" idx="1"/>
          </p:cNvCxnSpPr>
          <p:nvPr/>
        </p:nvCxnSpPr>
        <p:spPr bwMode="auto">
          <a:xfrm flipV="1">
            <a:off x="8953500" y="3861595"/>
            <a:ext cx="2470670" cy="25082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11117262" y="8486775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“24 p. ; in-8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application/pdf”</a:t>
            </a:r>
          </a:p>
        </p:txBody>
      </p:sp>
      <p:cxnSp>
        <p:nvCxnSpPr>
          <p:cNvPr id="17451" name="AutoShape 43"/>
          <p:cNvCxnSpPr>
            <a:cxnSpLocks noChangeShapeType="1"/>
            <a:stCxn id="17428" idx="3"/>
            <a:endCxn id="17450" idx="1"/>
          </p:cNvCxnSpPr>
          <p:nvPr/>
        </p:nvCxnSpPr>
        <p:spPr bwMode="auto">
          <a:xfrm>
            <a:off x="8782050" y="6204744"/>
            <a:ext cx="2335212" cy="24622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11155363" y="6780213"/>
            <a:ext cx="1441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{printed monograph}</a:t>
            </a:r>
          </a:p>
        </p:txBody>
      </p:sp>
      <p:cxnSp>
        <p:nvCxnSpPr>
          <p:cNvPr id="17453" name="AutoShape 45"/>
          <p:cNvCxnSpPr>
            <a:cxnSpLocks noChangeShapeType="1"/>
            <a:stCxn id="17428" idx="3"/>
            <a:endCxn id="17452" idx="1"/>
          </p:cNvCxnSpPr>
          <p:nvPr/>
        </p:nvCxnSpPr>
        <p:spPr bwMode="auto">
          <a:xfrm>
            <a:off x="8782050" y="6204744"/>
            <a:ext cx="2373313" cy="7556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10252076" y="6502400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9462816" y="5678487"/>
            <a:ext cx="623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10296015" y="7140575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10653996" y="7983538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17478" name="AutoShape 70"/>
          <p:cNvCxnSpPr>
            <a:cxnSpLocks noChangeShapeType="1"/>
            <a:stCxn id="17479" idx="0"/>
            <a:endCxn id="17429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79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0086703" y="3674871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207963" y="6564313"/>
            <a:ext cx="3313112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http://catalogue.bnf.fr/ark:/12148/cb37268057t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17483" name="AutoShape 75"/>
          <p:cNvCxnSpPr>
            <a:cxnSpLocks noChangeShapeType="1"/>
            <a:stCxn id="17428" idx="1"/>
            <a:endCxn id="17482" idx="3"/>
          </p:cNvCxnSpPr>
          <p:nvPr/>
        </p:nvCxnSpPr>
        <p:spPr bwMode="auto">
          <a:xfrm flipH="1">
            <a:off x="3521075" y="6205538"/>
            <a:ext cx="3311525" cy="6111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3592513" y="6419850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2182836" y="4155280"/>
            <a:ext cx="29464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{Maladies mentales -- Dans la littérature}</a:t>
            </a:r>
          </a:p>
        </p:txBody>
      </p:sp>
      <p:cxnSp>
        <p:nvCxnSpPr>
          <p:cNvPr id="17486" name="AutoShape 78"/>
          <p:cNvCxnSpPr>
            <a:cxnSpLocks noChangeShapeType="1"/>
            <a:stCxn id="67" idx="1"/>
            <a:endCxn id="17485" idx="3"/>
          </p:cNvCxnSpPr>
          <p:nvPr/>
        </p:nvCxnSpPr>
        <p:spPr bwMode="auto">
          <a:xfrm flipH="1">
            <a:off x="5129236" y="2063750"/>
            <a:ext cx="1421582" cy="22717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101008" y="2221707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cxnSp>
        <p:nvCxnSpPr>
          <p:cNvPr id="17492" name="AutoShape 84"/>
          <p:cNvCxnSpPr>
            <a:cxnSpLocks noChangeShapeType="1"/>
            <a:stCxn id="67" idx="1"/>
            <a:endCxn id="61" idx="3"/>
          </p:cNvCxnSpPr>
          <p:nvPr/>
        </p:nvCxnSpPr>
        <p:spPr bwMode="auto">
          <a:xfrm flipH="1">
            <a:off x="5472906" y="2063750"/>
            <a:ext cx="1077912" cy="67073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8" name="AutoShape 99"/>
          <p:cNvCxnSpPr>
            <a:cxnSpLocks noChangeShapeType="1"/>
            <a:stCxn id="17414" idx="0"/>
            <a:endCxn id="67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 Box 105"/>
          <p:cNvSpPr txBox="1">
            <a:spLocks noChangeArrowheads="1"/>
          </p:cNvSpPr>
          <p:nvPr/>
        </p:nvSpPr>
        <p:spPr bwMode="auto">
          <a:xfrm>
            <a:off x="7780086" y="3003570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5" name="Text Box 79"/>
          <p:cNvSpPr txBox="1">
            <a:spLocks noChangeArrowheads="1"/>
          </p:cNvSpPr>
          <p:nvPr/>
        </p:nvSpPr>
        <p:spPr bwMode="auto">
          <a:xfrm>
            <a:off x="5352664" y="3880643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07963" y="3308952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9" name="AutoShape 69"/>
          <p:cNvCxnSpPr>
            <a:cxnSpLocks noChangeShapeType="1"/>
            <a:stCxn id="61" idx="1"/>
            <a:endCxn id="58" idx="0"/>
          </p:cNvCxnSpPr>
          <p:nvPr/>
        </p:nvCxnSpPr>
        <p:spPr bwMode="auto">
          <a:xfrm flipH="1">
            <a:off x="1791768" y="2734489"/>
            <a:ext cx="1168125" cy="57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1900387" y="274708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2959893" y="2554307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B according to FRBR</a:t>
            </a:r>
            <a:r>
              <a:rPr lang="en-GB" sz="5600" baseline="-25000"/>
              <a:t>OO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217988" y="285591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46087" name="AutoShape 7"/>
          <p:cNvCxnSpPr>
            <a:cxnSpLocks noChangeShapeType="1"/>
            <a:stCxn id="46086" idx="3"/>
            <a:endCxn id="46083" idx="1"/>
          </p:cNvCxnSpPr>
          <p:nvPr/>
        </p:nvCxnSpPr>
        <p:spPr bwMode="auto">
          <a:xfrm>
            <a:off x="5802313" y="3036888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431925" y="2855913"/>
            <a:ext cx="1152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{Biaute, Alcée}</a:t>
            </a:r>
          </a:p>
        </p:txBody>
      </p:sp>
      <p:cxnSp>
        <p:nvCxnSpPr>
          <p:cNvPr id="46089" name="AutoShape 9"/>
          <p:cNvCxnSpPr>
            <a:cxnSpLocks noChangeShapeType="1"/>
            <a:stCxn id="46086" idx="1"/>
            <a:endCxn id="46088" idx="3"/>
          </p:cNvCxnSpPr>
          <p:nvPr/>
        </p:nvCxnSpPr>
        <p:spPr bwMode="auto">
          <a:xfrm flipH="1">
            <a:off x="2584450" y="3036888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29313" y="2803525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728913" y="281305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46094" name="AutoShape 14"/>
          <p:cNvCxnSpPr>
            <a:cxnSpLocks noChangeShapeType="1"/>
            <a:stCxn id="46083" idx="2"/>
            <a:endCxn id="46093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6099" name="AutoShape 19"/>
          <p:cNvCxnSpPr>
            <a:cxnSpLocks noChangeShapeType="1"/>
            <a:stCxn id="46096" idx="3"/>
            <a:endCxn id="46098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46102" name="AutoShape 22"/>
          <p:cNvCxnSpPr>
            <a:cxnSpLocks noChangeShapeType="1"/>
            <a:stCxn id="46101" idx="3"/>
            <a:endCxn id="46093" idx="1"/>
          </p:cNvCxnSpPr>
          <p:nvPr/>
        </p:nvCxnSpPr>
        <p:spPr bwMode="auto">
          <a:xfrm>
            <a:off x="5824538" y="4189413"/>
            <a:ext cx="823912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965825" y="41656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1647825" y="3863975"/>
            <a:ext cx="10731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{Biaute, Alcée}</a:t>
            </a:r>
          </a:p>
        </p:txBody>
      </p:sp>
      <p:cxnSp>
        <p:nvCxnSpPr>
          <p:cNvPr id="46106" name="AutoShape 26"/>
          <p:cNvCxnSpPr>
            <a:cxnSpLocks noChangeShapeType="1"/>
            <a:stCxn id="46101" idx="1"/>
            <a:endCxn id="46104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1504950" y="46751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{author}</a:t>
            </a:r>
          </a:p>
        </p:txBody>
      </p:sp>
      <p:cxnSp>
        <p:nvCxnSpPr>
          <p:cNvPr id="46110" name="AutoShape 30"/>
          <p:cNvCxnSpPr>
            <a:cxnSpLocks noChangeShapeType="1"/>
            <a:stCxn id="46119" idx="3"/>
            <a:endCxn id="46108" idx="3"/>
          </p:cNvCxnSpPr>
          <p:nvPr/>
        </p:nvCxnSpPr>
        <p:spPr bwMode="auto">
          <a:xfrm flipH="1">
            <a:off x="2368550" y="4224338"/>
            <a:ext cx="1100138" cy="631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2" name="AutoShape 32"/>
          <p:cNvCxnSpPr>
            <a:cxnSpLocks noChangeShapeType="1"/>
            <a:stCxn id="46125" idx="0"/>
            <a:endCxn id="46093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3" name="AutoShape 33"/>
          <p:cNvCxnSpPr>
            <a:cxnSpLocks noChangeShapeType="1"/>
            <a:stCxn id="46126" idx="0"/>
            <a:endCxn id="46125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34"/>
          <p:cNvCxnSpPr>
            <a:cxnSpLocks noChangeShapeType="1"/>
            <a:stCxn id="46129" idx="3"/>
            <a:endCxn id="46125" idx="1"/>
          </p:cNvCxnSpPr>
          <p:nvPr/>
        </p:nvCxnSpPr>
        <p:spPr bwMode="auto">
          <a:xfrm>
            <a:off x="5686425" y="6637338"/>
            <a:ext cx="1146175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5" name="AutoShape 35"/>
          <p:cNvCxnSpPr>
            <a:cxnSpLocks noChangeShapeType="1"/>
            <a:stCxn id="46129" idx="1"/>
            <a:endCxn id="46134" idx="3"/>
          </p:cNvCxnSpPr>
          <p:nvPr/>
        </p:nvCxnSpPr>
        <p:spPr bwMode="auto">
          <a:xfrm flipH="1">
            <a:off x="3160713" y="6637338"/>
            <a:ext cx="9366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6" name="AutoShape 36"/>
          <p:cNvCxnSpPr>
            <a:cxnSpLocks noChangeShapeType="1"/>
            <a:stCxn id="46134" idx="1"/>
            <a:endCxn id="46136" idx="3"/>
          </p:cNvCxnSpPr>
          <p:nvPr/>
        </p:nvCxnSpPr>
        <p:spPr bwMode="auto">
          <a:xfrm flipH="1">
            <a:off x="1046163" y="7285038"/>
            <a:ext cx="890587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7" name="AutoShape 37"/>
          <p:cNvCxnSpPr>
            <a:cxnSpLocks noChangeShapeType="1"/>
            <a:stCxn id="46126" idx="1"/>
            <a:endCxn id="46141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8" name="AutoShape 38"/>
          <p:cNvCxnSpPr>
            <a:cxnSpLocks noChangeShapeType="1"/>
            <a:stCxn id="46141" idx="1"/>
            <a:endCxn id="46144" idx="3"/>
          </p:cNvCxnSpPr>
          <p:nvPr/>
        </p:nvCxnSpPr>
        <p:spPr bwMode="auto">
          <a:xfrm flipH="1">
            <a:off x="4240213" y="7969250"/>
            <a:ext cx="936625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9" name="Oval 39"/>
          <p:cNvSpPr>
            <a:spLocks noChangeArrowheads="1"/>
          </p:cNvSpPr>
          <p:nvPr/>
        </p:nvSpPr>
        <p:spPr bwMode="auto">
          <a:xfrm>
            <a:off x="3448050" y="4100513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6129" name="Rectangle 49"/>
          <p:cNvSpPr>
            <a:spLocks noChangeArrowheads="1"/>
          </p:cNvSpPr>
          <p:nvPr/>
        </p:nvSpPr>
        <p:spPr bwMode="auto">
          <a:xfrm>
            <a:off x="4097338" y="6456363"/>
            <a:ext cx="1589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5680075" y="6456363"/>
            <a:ext cx="1011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1144588" y="6456363"/>
            <a:ext cx="10731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{Vier (Nantes)}</a:t>
            </a:r>
          </a:p>
        </p:txBody>
      </p:sp>
      <p:cxnSp>
        <p:nvCxnSpPr>
          <p:cNvPr id="46132" name="AutoShape 52"/>
          <p:cNvCxnSpPr>
            <a:cxnSpLocks noChangeShapeType="1"/>
            <a:stCxn id="46129" idx="1"/>
            <a:endCxn id="46131" idx="3"/>
          </p:cNvCxnSpPr>
          <p:nvPr/>
        </p:nvCxnSpPr>
        <p:spPr bwMode="auto">
          <a:xfrm flipH="1">
            <a:off x="2217738" y="6637338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2462213" y="63849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1936750" y="7104063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3449786" y="6974234"/>
            <a:ext cx="1366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254000" y="7248525"/>
            <a:ext cx="7921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“1889”</a:t>
            </a:r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1014413" y="693578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3448050" y="8905875"/>
            <a:ext cx="20161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H. Ey. C.H.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Sainte-Anne, 505-46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6143" name="AutoShape 63"/>
          <p:cNvCxnSpPr>
            <a:cxnSpLocks noChangeShapeType="1"/>
            <a:stCxn id="46126" idx="1"/>
            <a:endCxn id="46142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44" name="Rectangle 64"/>
          <p:cNvSpPr>
            <a:spLocks noChangeArrowheads="1"/>
          </p:cNvSpPr>
          <p:nvPr/>
        </p:nvSpPr>
        <p:spPr bwMode="auto">
          <a:xfrm>
            <a:off x="1360488" y="8040688"/>
            <a:ext cx="287972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H. Ey. C.H. de Sainte-Anne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6145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6147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6148" name="Rectangle 68"/>
          <p:cNvSpPr>
            <a:spLocks noChangeArrowheads="1"/>
          </p:cNvSpPr>
          <p:nvPr/>
        </p:nvSpPr>
        <p:spPr bwMode="auto">
          <a:xfrm>
            <a:off x="10433050" y="6313488"/>
            <a:ext cx="2230438" cy="9334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Etude médico-psychologique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sur Shakespeare et ses oeuvres,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Hamlet en particulier / par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 Dr Biaute,...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6149" name="AutoShape 69"/>
          <p:cNvCxnSpPr>
            <a:cxnSpLocks noChangeShapeType="1"/>
            <a:stCxn id="46125" idx="3"/>
            <a:endCxn id="46148" idx="1"/>
          </p:cNvCxnSpPr>
          <p:nvPr/>
        </p:nvCxnSpPr>
        <p:spPr bwMode="auto">
          <a:xfrm flipV="1">
            <a:off x="8782050" y="6780213"/>
            <a:ext cx="1651000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50" name="Text Box 7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6151" name="Rectangle 71"/>
          <p:cNvSpPr>
            <a:spLocks noChangeArrowheads="1"/>
          </p:cNvSpPr>
          <p:nvPr/>
        </p:nvSpPr>
        <p:spPr bwMode="auto">
          <a:xfrm>
            <a:off x="10793413" y="7537450"/>
            <a:ext cx="1511300" cy="5016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</a:t>
            </a:r>
            <a:r>
              <a:rPr lang="en-GB" sz="1200" dirty="0" smtClean="0">
                <a:solidFill>
                  <a:srgbClr val="663300"/>
                </a:solidFill>
              </a:rPr>
              <a:t>Type</a:t>
            </a:r>
            <a:r>
              <a:rPr lang="en-GB" sz="1200" dirty="0">
                <a:solidFill>
                  <a:srgbClr val="663300"/>
                </a:solidFill>
              </a:rPr>
              <a:t/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{printed monograph}</a:t>
            </a:r>
          </a:p>
        </p:txBody>
      </p:sp>
      <p:cxnSp>
        <p:nvCxnSpPr>
          <p:cNvPr id="46152" name="AutoShape 72"/>
          <p:cNvCxnSpPr>
            <a:cxnSpLocks noChangeShapeType="1"/>
            <a:stCxn id="46125" idx="3"/>
            <a:endCxn id="46151" idx="1"/>
          </p:cNvCxnSpPr>
          <p:nvPr/>
        </p:nvCxnSpPr>
        <p:spPr bwMode="auto">
          <a:xfrm>
            <a:off x="8782050" y="6781007"/>
            <a:ext cx="2011363" cy="100726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53" name="Text Box 73"/>
          <p:cNvSpPr txBox="1">
            <a:spLocks noChangeArrowheads="1"/>
          </p:cNvSpPr>
          <p:nvPr/>
        </p:nvSpPr>
        <p:spPr bwMode="auto">
          <a:xfrm>
            <a:off x="10021888" y="7248525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6154" name="Rectangle 74"/>
          <p:cNvSpPr>
            <a:spLocks noChangeArrowheads="1"/>
          </p:cNvSpPr>
          <p:nvPr/>
        </p:nvSpPr>
        <p:spPr bwMode="auto">
          <a:xfrm>
            <a:off x="10793413" y="8256588"/>
            <a:ext cx="1152525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“24 p. ; in-8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application/pdf”</a:t>
            </a:r>
          </a:p>
        </p:txBody>
      </p:sp>
      <p:cxnSp>
        <p:nvCxnSpPr>
          <p:cNvPr id="46155" name="AutoShape 75"/>
          <p:cNvCxnSpPr>
            <a:cxnSpLocks noChangeShapeType="1"/>
            <a:stCxn id="46125" idx="3"/>
            <a:endCxn id="46154" idx="1"/>
          </p:cNvCxnSpPr>
          <p:nvPr/>
        </p:nvCxnSpPr>
        <p:spPr bwMode="auto">
          <a:xfrm>
            <a:off x="8782050" y="6781800"/>
            <a:ext cx="2011363" cy="1798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6160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46161" name="AutoShape 81"/>
          <p:cNvCxnSpPr>
            <a:cxnSpLocks noChangeShapeType="1"/>
            <a:stCxn id="46162" idx="3"/>
            <a:endCxn id="46160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62" name="Oval 8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46188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B</a:t>
            </a:r>
          </a:p>
        </p:txBody>
      </p:sp>
      <p:cxnSp>
        <p:nvCxnSpPr>
          <p:cNvPr id="46189" name="AutoShape 109"/>
          <p:cNvCxnSpPr>
            <a:cxnSpLocks noChangeShapeType="1"/>
            <a:stCxn id="46191" idx="3"/>
            <a:endCxn id="46125" idx="1"/>
          </p:cNvCxnSpPr>
          <p:nvPr/>
        </p:nvCxnSpPr>
        <p:spPr bwMode="auto">
          <a:xfrm>
            <a:off x="5684838" y="5376863"/>
            <a:ext cx="1147762" cy="14049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90" name="AutoShape 110"/>
          <p:cNvCxnSpPr>
            <a:cxnSpLocks noChangeShapeType="1"/>
            <a:stCxn id="46191" idx="1"/>
            <a:endCxn id="46193" idx="3"/>
          </p:cNvCxnSpPr>
          <p:nvPr/>
        </p:nvCxnSpPr>
        <p:spPr bwMode="auto">
          <a:xfrm flipH="1">
            <a:off x="3663950" y="5376863"/>
            <a:ext cx="93662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91" name="Rectangle 111"/>
          <p:cNvSpPr>
            <a:spLocks noChangeArrowheads="1"/>
          </p:cNvSpPr>
          <p:nvPr/>
        </p:nvSpPr>
        <p:spPr bwMode="auto">
          <a:xfrm>
            <a:off x="4600575" y="5195888"/>
            <a:ext cx="10842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46192" name="Text Box 112"/>
          <p:cNvSpPr txBox="1">
            <a:spLocks noChangeArrowheads="1"/>
          </p:cNvSpPr>
          <p:nvPr/>
        </p:nvSpPr>
        <p:spPr bwMode="auto">
          <a:xfrm>
            <a:off x="6040760" y="5664200"/>
            <a:ext cx="123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46193" name="Rectangle 113"/>
          <p:cNvSpPr>
            <a:spLocks noChangeArrowheads="1"/>
          </p:cNvSpPr>
          <p:nvPr/>
        </p:nvSpPr>
        <p:spPr bwMode="auto">
          <a:xfrm>
            <a:off x="279400" y="5627688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http://catalogue.bnf.fr/ark:/12148/cb37268057t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6194" name="Text Box 114"/>
          <p:cNvSpPr txBox="1">
            <a:spLocks noChangeArrowheads="1"/>
          </p:cNvSpPr>
          <p:nvPr/>
        </p:nvSpPr>
        <p:spPr bwMode="auto">
          <a:xfrm>
            <a:off x="2944813" y="5267325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46196" name="AutoShape 116"/>
          <p:cNvCxnSpPr>
            <a:cxnSpLocks noChangeShapeType="1"/>
            <a:stCxn id="46083" idx="0"/>
            <a:endCxn id="89" idx="3"/>
          </p:cNvCxnSpPr>
          <p:nvPr/>
        </p:nvCxnSpPr>
        <p:spPr bwMode="auto">
          <a:xfrm flipH="1" flipV="1">
            <a:off x="6713365" y="2257425"/>
            <a:ext cx="1088404" cy="5984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97" name="Text Box 117"/>
          <p:cNvSpPr txBox="1">
            <a:spLocks noChangeArrowheads="1"/>
          </p:cNvSpPr>
          <p:nvPr/>
        </p:nvSpPr>
        <p:spPr bwMode="auto">
          <a:xfrm>
            <a:off x="7015162" y="2316164"/>
            <a:ext cx="1112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P129 is about</a:t>
            </a:r>
          </a:p>
        </p:txBody>
      </p:sp>
      <p:cxnSp>
        <p:nvCxnSpPr>
          <p:cNvPr id="46198" name="AutoShape 118"/>
          <p:cNvCxnSpPr>
            <a:cxnSpLocks noChangeShapeType="1"/>
            <a:stCxn id="46083" idx="0"/>
            <a:endCxn id="46200" idx="2"/>
          </p:cNvCxnSpPr>
          <p:nvPr/>
        </p:nvCxnSpPr>
        <p:spPr bwMode="auto">
          <a:xfrm flipV="1">
            <a:off x="7801769" y="2208213"/>
            <a:ext cx="2791619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99" name="Text Box 119"/>
          <p:cNvSpPr txBox="1">
            <a:spLocks noChangeArrowheads="1"/>
          </p:cNvSpPr>
          <p:nvPr/>
        </p:nvSpPr>
        <p:spPr bwMode="auto">
          <a:xfrm>
            <a:off x="9197578" y="2434432"/>
            <a:ext cx="1112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6200" name="Rectangle 120"/>
          <p:cNvSpPr>
            <a:spLocks noChangeArrowheads="1"/>
          </p:cNvSpPr>
          <p:nvPr/>
        </p:nvSpPr>
        <p:spPr bwMode="auto">
          <a:xfrm>
            <a:off x="9120188" y="1847850"/>
            <a:ext cx="29464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F6 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{Maladies mentales -- Dans la littérature}</a:t>
            </a: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5705303" y="2077244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0" name="AutoShape 5"/>
          <p:cNvCxnSpPr>
            <a:cxnSpLocks noChangeShapeType="1"/>
            <a:stCxn id="89" idx="1"/>
            <a:endCxn id="92" idx="3"/>
          </p:cNvCxnSpPr>
          <p:nvPr/>
        </p:nvCxnSpPr>
        <p:spPr bwMode="auto">
          <a:xfrm flipH="1">
            <a:off x="4625331" y="2257425"/>
            <a:ext cx="1079972" cy="584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 Box 10"/>
          <p:cNvSpPr txBox="1">
            <a:spLocks noChangeArrowheads="1"/>
          </p:cNvSpPr>
          <p:nvPr/>
        </p:nvSpPr>
        <p:spPr bwMode="auto">
          <a:xfrm>
            <a:off x="4600353" y="1939925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92" name="Rectangle 68"/>
          <p:cNvSpPr>
            <a:spLocks noChangeArrowheads="1"/>
          </p:cNvSpPr>
          <p:nvPr/>
        </p:nvSpPr>
        <p:spPr bwMode="auto">
          <a:xfrm>
            <a:off x="1457722" y="2011648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4" name="Rectangle 71"/>
          <p:cNvSpPr>
            <a:spLocks noChangeArrowheads="1"/>
          </p:cNvSpPr>
          <p:nvPr/>
        </p:nvSpPr>
        <p:spPr bwMode="auto">
          <a:xfrm>
            <a:off x="9538692" y="3465105"/>
            <a:ext cx="1067990" cy="5000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{text</a:t>
            </a:r>
            <a:r>
              <a:rPr lang="en-GB" sz="1200" dirty="0" smtClean="0">
                <a:solidFill>
                  <a:srgbClr val="663300"/>
                </a:solidFill>
              </a:rPr>
              <a:t>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6" name="AutoShape 72"/>
          <p:cNvCxnSpPr>
            <a:cxnSpLocks noChangeShapeType="1"/>
            <a:stCxn id="46093" idx="0"/>
            <a:endCxn id="94" idx="1"/>
          </p:cNvCxnSpPr>
          <p:nvPr/>
        </p:nvCxnSpPr>
        <p:spPr bwMode="auto">
          <a:xfrm flipV="1">
            <a:off x="7800975" y="3715137"/>
            <a:ext cx="1737717" cy="793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 Box 73"/>
          <p:cNvSpPr txBox="1">
            <a:spLocks noChangeArrowheads="1"/>
          </p:cNvSpPr>
          <p:nvPr/>
        </p:nvSpPr>
        <p:spPr bwMode="auto">
          <a:xfrm>
            <a:off x="8758238" y="3949898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Proposal for translating WEMI into EDM</a:t>
            </a:r>
            <a:endParaRPr lang="en-GB" sz="4800" dirty="0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5144294" y="2244155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123172" y="4386169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" name="AutoShape 99"/>
          <p:cNvCxnSpPr>
            <a:cxnSpLocks noChangeShapeType="1"/>
            <a:stCxn id="4" idx="0"/>
            <a:endCxn id="3" idx="2"/>
          </p:cNvCxnSpPr>
          <p:nvPr/>
        </p:nvCxnSpPr>
        <p:spPr bwMode="auto">
          <a:xfrm flipV="1">
            <a:off x="4102564" y="2604518"/>
            <a:ext cx="2298237" cy="178165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105"/>
          <p:cNvSpPr txBox="1">
            <a:spLocks noChangeArrowheads="1"/>
          </p:cNvSpPr>
          <p:nvPr/>
        </p:nvSpPr>
        <p:spPr bwMode="auto">
          <a:xfrm>
            <a:off x="3758329" y="3216424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5752728" y="4301162"/>
            <a:ext cx="16340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 </a:t>
            </a:r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8128992" y="4386169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" name="AutoShape 32"/>
          <p:cNvCxnSpPr>
            <a:cxnSpLocks noChangeShapeType="1"/>
            <a:stCxn id="13" idx="0"/>
            <a:endCxn id="4" idx="2"/>
          </p:cNvCxnSpPr>
          <p:nvPr/>
        </p:nvCxnSpPr>
        <p:spPr bwMode="auto">
          <a:xfrm flipV="1">
            <a:off x="4098181" y="4746531"/>
            <a:ext cx="4383" cy="169545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33"/>
          <p:cNvCxnSpPr>
            <a:cxnSpLocks noChangeShapeType="1"/>
            <a:stCxn id="14" idx="0"/>
            <a:endCxn id="13" idx="2"/>
          </p:cNvCxnSpPr>
          <p:nvPr/>
        </p:nvCxnSpPr>
        <p:spPr bwMode="auto">
          <a:xfrm flipV="1">
            <a:off x="4093419" y="6802344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3123456" y="6441982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3334594" y="8313644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4012678" y="5505357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4060081" y="7665944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cxnSp>
        <p:nvCxnSpPr>
          <p:cNvPr id="18" name="AutoShape 99"/>
          <p:cNvCxnSpPr>
            <a:cxnSpLocks noChangeShapeType="1"/>
            <a:stCxn id="10" idx="0"/>
            <a:endCxn id="3" idx="2"/>
          </p:cNvCxnSpPr>
          <p:nvPr/>
        </p:nvCxnSpPr>
        <p:spPr bwMode="auto">
          <a:xfrm flipH="1" flipV="1">
            <a:off x="6400801" y="2604518"/>
            <a:ext cx="2707583" cy="178165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7574753" y="3216424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22" name="AutoShape 99"/>
          <p:cNvCxnSpPr>
            <a:cxnSpLocks noChangeShapeType="1"/>
            <a:stCxn id="4" idx="3"/>
            <a:endCxn id="10" idx="1"/>
          </p:cNvCxnSpPr>
          <p:nvPr/>
        </p:nvCxnSpPr>
        <p:spPr bwMode="auto">
          <a:xfrm>
            <a:off x="5081956" y="4566350"/>
            <a:ext cx="3047036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86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F according to EDM</a:t>
            </a:r>
            <a:endParaRPr lang="en-GB" baseline="-250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21512" name="AutoShape 8"/>
          <p:cNvCxnSpPr>
            <a:cxnSpLocks noChangeShapeType="1"/>
            <a:stCxn id="21510" idx="3"/>
            <a:endCxn id="21511" idx="1"/>
          </p:cNvCxnSpPr>
          <p:nvPr/>
        </p:nvCxnSpPr>
        <p:spPr bwMode="auto">
          <a:xfrm>
            <a:off x="8953500" y="4113213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2425" y="3166290"/>
            <a:ext cx="30241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{Mucha, Alphonse (1860-1939). Illustrateur}</a:t>
            </a:r>
          </a:p>
        </p:txBody>
      </p:sp>
      <p:cxnSp>
        <p:nvCxnSpPr>
          <p:cNvPr id="21516" name="AutoShape 12"/>
          <p:cNvCxnSpPr>
            <a:cxnSpLocks noChangeShapeType="1"/>
            <a:stCxn id="82" idx="1"/>
            <a:endCxn id="21514" idx="3"/>
          </p:cNvCxnSpPr>
          <p:nvPr/>
        </p:nvCxnSpPr>
        <p:spPr bwMode="auto">
          <a:xfrm flipH="1">
            <a:off x="3376612" y="2063750"/>
            <a:ext cx="3174206" cy="128272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  <a:stCxn id="21524" idx="0"/>
            <a:endCxn id="21510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9" name="AutoShape 15"/>
          <p:cNvCxnSpPr>
            <a:cxnSpLocks noChangeShapeType="1"/>
            <a:stCxn id="21525" idx="0"/>
            <a:endCxn id="21524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0" name="AutoShape 16"/>
          <p:cNvCxnSpPr>
            <a:cxnSpLocks noChangeShapeType="1"/>
            <a:stCxn id="21524" idx="3"/>
            <a:endCxn id="21531" idx="1"/>
          </p:cNvCxnSpPr>
          <p:nvPr/>
        </p:nvCxnSpPr>
        <p:spPr bwMode="auto">
          <a:xfrm>
            <a:off x="8782050" y="6204744"/>
            <a:ext cx="2274889" cy="17089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1" name="AutoShape 17"/>
          <p:cNvCxnSpPr>
            <a:cxnSpLocks noChangeShapeType="1"/>
            <a:stCxn id="21525" idx="1"/>
            <a:endCxn id="21536" idx="3"/>
          </p:cNvCxnSpPr>
          <p:nvPr/>
        </p:nvCxnSpPr>
        <p:spPr bwMode="auto">
          <a:xfrm flipH="1" flipV="1">
            <a:off x="4115593" y="7878762"/>
            <a:ext cx="2928145" cy="19764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85381" y="2728932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1504950" y="6168355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{[s.n.]}</a:t>
            </a:r>
          </a:p>
        </p:txBody>
      </p:sp>
      <p:cxnSp>
        <p:nvCxnSpPr>
          <p:cNvPr id="21529" name="AutoShape 25"/>
          <p:cNvCxnSpPr>
            <a:cxnSpLocks noChangeShapeType="1"/>
            <a:stCxn id="21524" idx="1"/>
            <a:endCxn id="21528" idx="3"/>
          </p:cNvCxnSpPr>
          <p:nvPr/>
        </p:nvCxnSpPr>
        <p:spPr bwMode="auto">
          <a:xfrm flipH="1">
            <a:off x="3009900" y="6204744"/>
            <a:ext cx="3822700" cy="1437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919538" y="6040438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11056939" y="7733506"/>
            <a:ext cx="14398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{1899}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655888" y="8329613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ENTDN-1(MUCHA,Alphonse/6)-ROUL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35" name="AutoShape 31"/>
          <p:cNvCxnSpPr>
            <a:cxnSpLocks noChangeShapeType="1"/>
            <a:stCxn id="21525" idx="1"/>
            <a:endCxn id="21534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378743" y="7662862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435078" y="76771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688012" y="8417312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10196512" y="5402262"/>
            <a:ext cx="2520950" cy="863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“[Hamlet]. Tragique histoire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d'Hamlet prince de Danemark.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Bernhardt. Théatre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 : [affiche] / Mucha”</a:t>
            </a:r>
          </a:p>
        </p:txBody>
      </p:sp>
      <p:cxnSp>
        <p:nvCxnSpPr>
          <p:cNvPr id="21540" name="AutoShape 36"/>
          <p:cNvCxnSpPr>
            <a:cxnSpLocks noChangeShapeType="1"/>
            <a:stCxn id="21524" idx="3"/>
            <a:endCxn id="21539" idx="1"/>
          </p:cNvCxnSpPr>
          <p:nvPr/>
        </p:nvCxnSpPr>
        <p:spPr bwMode="auto">
          <a:xfrm flipV="1">
            <a:off x="8782050" y="5834062"/>
            <a:ext cx="1414462" cy="3706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10439400" y="6452395"/>
            <a:ext cx="2225675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Référence bibliographique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Rennert (Jack) et Weill (Alain),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Alphonse Mucha : toutes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les affiches &amp; panneaux,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Paris, 1984. [USUEL]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44" name="AutoShape 40"/>
          <p:cNvCxnSpPr>
            <a:cxnSpLocks noChangeShapeType="1"/>
            <a:stCxn id="21524" idx="3"/>
            <a:endCxn id="21543" idx="1"/>
          </p:cNvCxnSpPr>
          <p:nvPr/>
        </p:nvCxnSpPr>
        <p:spPr bwMode="auto">
          <a:xfrm>
            <a:off x="8782050" y="6204744"/>
            <a:ext cx="1657350" cy="7151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9336087" y="6315076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dc:description</a:t>
            </a:r>
            <a:endParaRPr lang="en-GB" sz="1200" i="1" dirty="0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10891838" y="8401050"/>
            <a:ext cx="1512888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est. : lithographie,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coul. ; 210 x 78 cm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47" name="AutoShape 43"/>
          <p:cNvCxnSpPr>
            <a:cxnSpLocks noChangeShapeType="1"/>
            <a:stCxn id="21524" idx="3"/>
            <a:endCxn id="21546" idx="1"/>
          </p:cNvCxnSpPr>
          <p:nvPr/>
        </p:nvCxnSpPr>
        <p:spPr bwMode="auto">
          <a:xfrm>
            <a:off x="8782050" y="6204744"/>
            <a:ext cx="2109788" cy="25201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11272838" y="2243931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1549" name="AutoShape 45"/>
          <p:cNvCxnSpPr>
            <a:cxnSpLocks noChangeShapeType="1"/>
            <a:stCxn id="82" idx="3"/>
            <a:endCxn id="21548" idx="1"/>
          </p:cNvCxnSpPr>
          <p:nvPr/>
        </p:nvCxnSpPr>
        <p:spPr bwMode="auto">
          <a:xfrm>
            <a:off x="9063831" y="2063750"/>
            <a:ext cx="2209007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10110789" y="203199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9336087" y="5715001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10277474" y="7467997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10337801" y="8031163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1560" name="Oval 56"/>
          <p:cNvSpPr>
            <a:spLocks noChangeArrowheads="1"/>
          </p:cNvSpPr>
          <p:nvPr/>
        </p:nvSpPr>
        <p:spPr bwMode="auto">
          <a:xfrm>
            <a:off x="4139803" y="1762125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(performance,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1899)</a:t>
            </a:r>
          </a:p>
        </p:txBody>
      </p:sp>
      <p:cxnSp>
        <p:nvCxnSpPr>
          <p:cNvPr id="21565" name="AutoShape 61"/>
          <p:cNvCxnSpPr>
            <a:cxnSpLocks noChangeShapeType="1"/>
            <a:stCxn id="21560" idx="2"/>
            <a:endCxn id="103" idx="3"/>
          </p:cNvCxnSpPr>
          <p:nvPr/>
        </p:nvCxnSpPr>
        <p:spPr bwMode="auto">
          <a:xfrm flipH="1" flipV="1">
            <a:off x="3009899" y="2074862"/>
            <a:ext cx="1129904" cy="1111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66" name="AutoShape 62"/>
          <p:cNvCxnSpPr>
            <a:cxnSpLocks noChangeShapeType="1"/>
            <a:stCxn id="82" idx="1"/>
            <a:endCxn id="21560" idx="6"/>
          </p:cNvCxnSpPr>
          <p:nvPr/>
        </p:nvCxnSpPr>
        <p:spPr bwMode="auto">
          <a:xfrm flipH="1">
            <a:off x="5219303" y="2063750"/>
            <a:ext cx="1331515" cy="2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2944416" y="1757361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5220493" y="1779587"/>
            <a:ext cx="1331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edm:isRelatedTo</a:t>
            </a:r>
            <a:endParaRPr lang="en-GB" sz="1200" i="1" dirty="0"/>
          </a:p>
        </p:txBody>
      </p:sp>
      <p:cxnSp>
        <p:nvCxnSpPr>
          <p:cNvPr id="21574" name="AutoShape 70"/>
          <p:cNvCxnSpPr>
            <a:cxnSpLocks noChangeShapeType="1"/>
            <a:stCxn id="21575" idx="0"/>
            <a:endCxn id="21525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928688" y="6779542"/>
            <a:ext cx="2081212" cy="5413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Imp. F. Champenois, 66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boul[evar]d St Michel (Paris)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21578" name="AutoShape 74"/>
          <p:cNvCxnSpPr>
            <a:cxnSpLocks noChangeShapeType="1"/>
            <a:stCxn id="21524" idx="1"/>
            <a:endCxn id="21577" idx="3"/>
          </p:cNvCxnSpPr>
          <p:nvPr/>
        </p:nvCxnSpPr>
        <p:spPr bwMode="auto">
          <a:xfrm flipH="1">
            <a:off x="3009900" y="6204744"/>
            <a:ext cx="3822700" cy="84546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3520480" y="6542187"/>
            <a:ext cx="1001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11272838" y="293687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21581" name="AutoShape 77"/>
          <p:cNvCxnSpPr>
            <a:cxnSpLocks noChangeShapeType="1"/>
            <a:stCxn id="82" idx="3"/>
            <a:endCxn id="21580" idx="1"/>
          </p:cNvCxnSpPr>
          <p:nvPr/>
        </p:nvCxnSpPr>
        <p:spPr bwMode="auto">
          <a:xfrm>
            <a:off x="9063831" y="2063750"/>
            <a:ext cx="2209007" cy="1053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10382250" y="2555681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169587" y="5225256"/>
            <a:ext cx="3313112" cy="7921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Notice d'ensemble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http://catalogue.bnf.fr/ark:/12148/cb40461546b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http://catalogue.bnf.fr/ark:/12148/cb40461546b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84" name="AutoShape 80"/>
          <p:cNvCxnSpPr>
            <a:cxnSpLocks noChangeShapeType="1"/>
            <a:stCxn id="21524" idx="1"/>
            <a:endCxn id="21583" idx="3"/>
          </p:cNvCxnSpPr>
          <p:nvPr/>
        </p:nvCxnSpPr>
        <p:spPr bwMode="auto">
          <a:xfrm flipH="1" flipV="1">
            <a:off x="3482699" y="5621338"/>
            <a:ext cx="3349901" cy="5834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4096543" y="5507830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2800350" y="3761603"/>
            <a:ext cx="22987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Bernhardt, Sarah (1844-1923)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87" name="AutoShape 83"/>
          <p:cNvCxnSpPr>
            <a:cxnSpLocks noChangeShapeType="1"/>
            <a:stCxn id="82" idx="2"/>
            <a:endCxn id="21586" idx="0"/>
          </p:cNvCxnSpPr>
          <p:nvPr/>
        </p:nvCxnSpPr>
        <p:spPr bwMode="auto">
          <a:xfrm flipH="1">
            <a:off x="3949700" y="2243931"/>
            <a:ext cx="3857625" cy="15176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3986212" y="3166290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5245894" y="3761602"/>
            <a:ext cx="10080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Théâtre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90" name="AutoShape 86"/>
          <p:cNvCxnSpPr>
            <a:cxnSpLocks noChangeShapeType="1"/>
            <a:stCxn id="82" idx="2"/>
            <a:endCxn id="21589" idx="0"/>
          </p:cNvCxnSpPr>
          <p:nvPr/>
        </p:nvCxnSpPr>
        <p:spPr bwMode="auto">
          <a:xfrm flipH="1">
            <a:off x="5749925" y="2243931"/>
            <a:ext cx="2057400" cy="151767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5464175" y="3166290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3" name="AutoShape 99"/>
          <p:cNvCxnSpPr>
            <a:cxnSpLocks noChangeShapeType="1"/>
            <a:stCxn id="21510" idx="0"/>
            <a:endCxn id="82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 Box 105"/>
          <p:cNvSpPr txBox="1">
            <a:spLocks noChangeArrowheads="1"/>
          </p:cNvSpPr>
          <p:nvPr/>
        </p:nvSpPr>
        <p:spPr bwMode="auto">
          <a:xfrm>
            <a:off x="7780086" y="3003570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9587" y="250033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01" name="AutoShape 69"/>
          <p:cNvCxnSpPr>
            <a:cxnSpLocks noChangeShapeType="1"/>
            <a:stCxn id="103" idx="2"/>
            <a:endCxn id="100" idx="0"/>
          </p:cNvCxnSpPr>
          <p:nvPr/>
        </p:nvCxnSpPr>
        <p:spPr bwMode="auto">
          <a:xfrm flipH="1">
            <a:off x="1753392" y="2255043"/>
            <a:ext cx="1" cy="24529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1720280" y="220831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496886" y="1894680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F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2425" y="3166290"/>
            <a:ext cx="30241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{Mucha, Alphonse (1860-1939). Illustrateur}</a:t>
            </a:r>
          </a:p>
        </p:txBody>
      </p:sp>
      <p:cxnSp>
        <p:nvCxnSpPr>
          <p:cNvPr id="21516" name="AutoShape 12"/>
          <p:cNvCxnSpPr>
            <a:cxnSpLocks noChangeShapeType="1"/>
            <a:endCxn id="21514" idx="3"/>
          </p:cNvCxnSpPr>
          <p:nvPr/>
        </p:nvCxnSpPr>
        <p:spPr bwMode="auto">
          <a:xfrm flipH="1">
            <a:off x="3376612" y="2063750"/>
            <a:ext cx="3174206" cy="128272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  <a:stCxn id="21524" idx="0"/>
            <a:endCxn id="70" idx="2"/>
          </p:cNvCxnSpPr>
          <p:nvPr/>
        </p:nvCxnSpPr>
        <p:spPr bwMode="auto">
          <a:xfrm flipV="1">
            <a:off x="7807325" y="2243931"/>
            <a:ext cx="0" cy="37806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9" name="AutoShape 15"/>
          <p:cNvCxnSpPr>
            <a:cxnSpLocks noChangeShapeType="1"/>
            <a:stCxn id="21525" idx="0"/>
            <a:endCxn id="21524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0" name="AutoShape 16"/>
          <p:cNvCxnSpPr>
            <a:cxnSpLocks noChangeShapeType="1"/>
            <a:stCxn id="21524" idx="3"/>
            <a:endCxn id="21531" idx="1"/>
          </p:cNvCxnSpPr>
          <p:nvPr/>
        </p:nvCxnSpPr>
        <p:spPr bwMode="auto">
          <a:xfrm>
            <a:off x="8782050" y="6204744"/>
            <a:ext cx="2274889" cy="17089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1" name="AutoShape 17"/>
          <p:cNvCxnSpPr>
            <a:cxnSpLocks noChangeShapeType="1"/>
            <a:stCxn id="21525" idx="1"/>
            <a:endCxn id="21536" idx="3"/>
          </p:cNvCxnSpPr>
          <p:nvPr/>
        </p:nvCxnSpPr>
        <p:spPr bwMode="auto">
          <a:xfrm flipH="1" flipV="1">
            <a:off x="4115593" y="7878762"/>
            <a:ext cx="2928145" cy="19764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85381" y="2728932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1504950" y="6168355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{[s.n.]}</a:t>
            </a:r>
          </a:p>
        </p:txBody>
      </p:sp>
      <p:cxnSp>
        <p:nvCxnSpPr>
          <p:cNvPr id="21529" name="AutoShape 25"/>
          <p:cNvCxnSpPr>
            <a:cxnSpLocks noChangeShapeType="1"/>
            <a:stCxn id="21524" idx="1"/>
            <a:endCxn id="21528" idx="3"/>
          </p:cNvCxnSpPr>
          <p:nvPr/>
        </p:nvCxnSpPr>
        <p:spPr bwMode="auto">
          <a:xfrm flipH="1">
            <a:off x="3009900" y="6204744"/>
            <a:ext cx="3822700" cy="1437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919538" y="6040438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11056939" y="7733506"/>
            <a:ext cx="14398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{1899}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655888" y="8329613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ENTDN-1(MUCHA,Alphonse/6)-ROUL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35" name="AutoShape 31"/>
          <p:cNvCxnSpPr>
            <a:cxnSpLocks noChangeShapeType="1"/>
            <a:stCxn id="21525" idx="1"/>
            <a:endCxn id="21534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378743" y="7662862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435078" y="76771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688012" y="8417312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10196512" y="5402262"/>
            <a:ext cx="2520950" cy="863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“[Hamlet]. Tragique histoire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d'Hamlet prince de Danemark.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Bernhardt. Théatre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 : [affiche] / Mucha”</a:t>
            </a:r>
          </a:p>
        </p:txBody>
      </p:sp>
      <p:cxnSp>
        <p:nvCxnSpPr>
          <p:cNvPr id="21540" name="AutoShape 36"/>
          <p:cNvCxnSpPr>
            <a:cxnSpLocks noChangeShapeType="1"/>
            <a:stCxn id="21524" idx="3"/>
            <a:endCxn id="21539" idx="1"/>
          </p:cNvCxnSpPr>
          <p:nvPr/>
        </p:nvCxnSpPr>
        <p:spPr bwMode="auto">
          <a:xfrm flipV="1">
            <a:off x="8782050" y="5834062"/>
            <a:ext cx="1414462" cy="3706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10439400" y="6452395"/>
            <a:ext cx="2225675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Référence bibliographique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Rennert (Jack) et Weill (Alain),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Alphonse Mucha : toutes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les affiches &amp; panneaux,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Paris, 1984. [USUEL]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44" name="AutoShape 40"/>
          <p:cNvCxnSpPr>
            <a:cxnSpLocks noChangeShapeType="1"/>
            <a:stCxn id="21524" idx="3"/>
            <a:endCxn id="21543" idx="1"/>
          </p:cNvCxnSpPr>
          <p:nvPr/>
        </p:nvCxnSpPr>
        <p:spPr bwMode="auto">
          <a:xfrm>
            <a:off x="8782050" y="6204744"/>
            <a:ext cx="1657350" cy="7151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9336087" y="6315076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dc:description</a:t>
            </a:r>
            <a:endParaRPr lang="en-GB" sz="1200" i="1" dirty="0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10891838" y="8401050"/>
            <a:ext cx="1512888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est. : lithographie,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coul. ; 210 x 78 cm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47" name="AutoShape 43"/>
          <p:cNvCxnSpPr>
            <a:cxnSpLocks noChangeShapeType="1"/>
            <a:stCxn id="21524" idx="3"/>
            <a:endCxn id="21546" idx="1"/>
          </p:cNvCxnSpPr>
          <p:nvPr/>
        </p:nvCxnSpPr>
        <p:spPr bwMode="auto">
          <a:xfrm>
            <a:off x="8782050" y="6204744"/>
            <a:ext cx="2109788" cy="25201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11272838" y="2243931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1549" name="AutoShape 45"/>
          <p:cNvCxnSpPr>
            <a:cxnSpLocks noChangeShapeType="1"/>
            <a:endCxn id="21548" idx="1"/>
          </p:cNvCxnSpPr>
          <p:nvPr/>
        </p:nvCxnSpPr>
        <p:spPr bwMode="auto">
          <a:xfrm>
            <a:off x="9063831" y="2063750"/>
            <a:ext cx="2209007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10110789" y="203199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9336087" y="5715001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10277474" y="7467997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10337801" y="8031163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1560" name="Oval 56"/>
          <p:cNvSpPr>
            <a:spLocks noChangeArrowheads="1"/>
          </p:cNvSpPr>
          <p:nvPr/>
        </p:nvSpPr>
        <p:spPr bwMode="auto">
          <a:xfrm>
            <a:off x="4139803" y="1762125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(performance,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1899)</a:t>
            </a:r>
          </a:p>
        </p:txBody>
      </p:sp>
      <p:cxnSp>
        <p:nvCxnSpPr>
          <p:cNvPr id="21565" name="AutoShape 61"/>
          <p:cNvCxnSpPr>
            <a:cxnSpLocks noChangeShapeType="1"/>
            <a:stCxn id="21560" idx="2"/>
            <a:endCxn id="103" idx="3"/>
          </p:cNvCxnSpPr>
          <p:nvPr/>
        </p:nvCxnSpPr>
        <p:spPr bwMode="auto">
          <a:xfrm flipH="1" flipV="1">
            <a:off x="3009899" y="2074862"/>
            <a:ext cx="1129904" cy="1111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66" name="AutoShape 62"/>
          <p:cNvCxnSpPr>
            <a:cxnSpLocks noChangeShapeType="1"/>
            <a:endCxn id="21560" idx="6"/>
          </p:cNvCxnSpPr>
          <p:nvPr/>
        </p:nvCxnSpPr>
        <p:spPr bwMode="auto">
          <a:xfrm flipH="1">
            <a:off x="5219303" y="2063750"/>
            <a:ext cx="1331515" cy="2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2944416" y="1757361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5220493" y="1779587"/>
            <a:ext cx="1331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edm:isRelatedTo</a:t>
            </a:r>
            <a:endParaRPr lang="en-GB" sz="1200" i="1" dirty="0"/>
          </a:p>
        </p:txBody>
      </p:sp>
      <p:cxnSp>
        <p:nvCxnSpPr>
          <p:cNvPr id="21574" name="AutoShape 70"/>
          <p:cNvCxnSpPr>
            <a:cxnSpLocks noChangeShapeType="1"/>
            <a:stCxn id="21575" idx="0"/>
            <a:endCxn id="21525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928688" y="6779542"/>
            <a:ext cx="2081212" cy="5413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Imp. F. Champenois, 66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boul[evar]d St Michel (Paris)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21578" name="AutoShape 74"/>
          <p:cNvCxnSpPr>
            <a:cxnSpLocks noChangeShapeType="1"/>
            <a:stCxn id="21524" idx="1"/>
            <a:endCxn id="21577" idx="3"/>
          </p:cNvCxnSpPr>
          <p:nvPr/>
        </p:nvCxnSpPr>
        <p:spPr bwMode="auto">
          <a:xfrm flipH="1">
            <a:off x="3009900" y="6204744"/>
            <a:ext cx="3822700" cy="84546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3520480" y="6542187"/>
            <a:ext cx="10017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11272838" y="293687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skos:Concept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21581" name="AutoShape 77"/>
          <p:cNvCxnSpPr>
            <a:cxnSpLocks noChangeShapeType="1"/>
            <a:endCxn id="21580" idx="1"/>
          </p:cNvCxnSpPr>
          <p:nvPr/>
        </p:nvCxnSpPr>
        <p:spPr bwMode="auto">
          <a:xfrm>
            <a:off x="9063831" y="2063750"/>
            <a:ext cx="2209007" cy="1053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10382250" y="2555681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169587" y="5225256"/>
            <a:ext cx="3313112" cy="7921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Notice d'ensemble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http://catalogue.bnf.fr/ark:/12148/cb40461546b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http://catalogue.bnf.fr/ark:/12148/cb40461546b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84" name="AutoShape 80"/>
          <p:cNvCxnSpPr>
            <a:cxnSpLocks noChangeShapeType="1"/>
            <a:stCxn id="21524" idx="1"/>
            <a:endCxn id="21583" idx="3"/>
          </p:cNvCxnSpPr>
          <p:nvPr/>
        </p:nvCxnSpPr>
        <p:spPr bwMode="auto">
          <a:xfrm flipH="1" flipV="1">
            <a:off x="3482699" y="5621338"/>
            <a:ext cx="3349901" cy="5834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4096543" y="5507830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2800350" y="3761603"/>
            <a:ext cx="22987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Bernhardt, Sarah (1844-1923)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87" name="AutoShape 83"/>
          <p:cNvCxnSpPr>
            <a:cxnSpLocks noChangeShapeType="1"/>
            <a:endCxn id="21586" idx="0"/>
          </p:cNvCxnSpPr>
          <p:nvPr/>
        </p:nvCxnSpPr>
        <p:spPr bwMode="auto">
          <a:xfrm flipH="1">
            <a:off x="3949700" y="2243931"/>
            <a:ext cx="3857625" cy="15176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3986212" y="3166290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5245894" y="3761602"/>
            <a:ext cx="10080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Théâtre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1590" name="AutoShape 86"/>
          <p:cNvCxnSpPr>
            <a:cxnSpLocks noChangeShapeType="1"/>
            <a:endCxn id="21589" idx="0"/>
          </p:cNvCxnSpPr>
          <p:nvPr/>
        </p:nvCxnSpPr>
        <p:spPr bwMode="auto">
          <a:xfrm flipH="1">
            <a:off x="5749925" y="2243931"/>
            <a:ext cx="2057400" cy="151767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5464175" y="3166290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9587" y="250033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01" name="AutoShape 69"/>
          <p:cNvCxnSpPr>
            <a:cxnSpLocks noChangeShapeType="1"/>
            <a:stCxn id="103" idx="2"/>
            <a:endCxn id="100" idx="0"/>
          </p:cNvCxnSpPr>
          <p:nvPr/>
        </p:nvCxnSpPr>
        <p:spPr bwMode="auto">
          <a:xfrm flipH="1">
            <a:off x="1753392" y="2255043"/>
            <a:ext cx="1" cy="24529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1720280" y="220831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496886" y="1894680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0492780" y="4671216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dc:language</a:t>
            </a:r>
            <a:endParaRPr lang="en-GB" sz="1200" i="1" dirty="0"/>
          </a:p>
        </p:txBody>
      </p:sp>
      <p:cxnSp>
        <p:nvCxnSpPr>
          <p:cNvPr id="76" name="AutoShape 14"/>
          <p:cNvCxnSpPr>
            <a:cxnSpLocks noChangeShapeType="1"/>
            <a:stCxn id="21524" idx="0"/>
            <a:endCxn id="81" idx="1"/>
          </p:cNvCxnSpPr>
          <p:nvPr/>
        </p:nvCxnSpPr>
        <p:spPr bwMode="auto">
          <a:xfrm flipV="1">
            <a:off x="7807325" y="4836319"/>
            <a:ext cx="3849688" cy="11882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</p:spTree>
    <p:extLst>
      <p:ext uri="{BB962C8B-B14F-4D97-AF65-F5344CB8AC3E}">
        <p14:creationId xmlns:p14="http://schemas.microsoft.com/office/powerpoint/2010/main" val="13111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F according to FRBR</a:t>
            </a:r>
            <a:r>
              <a:rPr lang="en-GB" sz="5600" baseline="-25000"/>
              <a:t>OO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779962" y="3396457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48135" name="AutoShape 7"/>
          <p:cNvCxnSpPr>
            <a:cxnSpLocks noChangeShapeType="1"/>
            <a:stCxn id="48134" idx="3"/>
            <a:endCxn id="48131" idx="1"/>
          </p:cNvCxnSpPr>
          <p:nvPr/>
        </p:nvCxnSpPr>
        <p:spPr bwMode="auto">
          <a:xfrm flipV="1">
            <a:off x="6364287" y="3036094"/>
            <a:ext cx="933451" cy="5405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896144" y="3682206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{Mucha, Alphonse (1860-1939)}</a:t>
            </a:r>
          </a:p>
        </p:txBody>
      </p:sp>
      <p:cxnSp>
        <p:nvCxnSpPr>
          <p:cNvPr id="48137" name="AutoShape 9"/>
          <p:cNvCxnSpPr>
            <a:cxnSpLocks noChangeShapeType="1"/>
            <a:stCxn id="48134" idx="1"/>
            <a:endCxn id="48136" idx="3"/>
          </p:cNvCxnSpPr>
          <p:nvPr/>
        </p:nvCxnSpPr>
        <p:spPr bwMode="auto">
          <a:xfrm flipH="1">
            <a:off x="3409156" y="3576638"/>
            <a:ext cx="1370806" cy="2857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236494" y="3121819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R16 initiated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361531" y="3409156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48142" name="AutoShape 14"/>
          <p:cNvCxnSpPr>
            <a:cxnSpLocks noChangeShapeType="1"/>
            <a:stCxn id="48131" idx="2"/>
            <a:endCxn id="48141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8147" name="AutoShape 19"/>
          <p:cNvCxnSpPr>
            <a:cxnSpLocks noChangeShapeType="1"/>
            <a:stCxn id="48144" idx="3"/>
            <a:endCxn id="48146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4024313" y="4513263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48150" name="AutoShape 22"/>
          <p:cNvCxnSpPr>
            <a:cxnSpLocks noChangeShapeType="1"/>
            <a:stCxn id="48149" idx="3"/>
            <a:endCxn id="48141" idx="1"/>
          </p:cNvCxnSpPr>
          <p:nvPr/>
        </p:nvCxnSpPr>
        <p:spPr bwMode="auto">
          <a:xfrm flipV="1">
            <a:off x="5824538" y="4689475"/>
            <a:ext cx="823912" cy="47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5749925" y="4454525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207963" y="4349750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{Mucha, Alphonse (1860-1939)}</a:t>
            </a:r>
          </a:p>
        </p:txBody>
      </p:sp>
      <p:cxnSp>
        <p:nvCxnSpPr>
          <p:cNvPr id="48154" name="AutoShape 26"/>
          <p:cNvCxnSpPr>
            <a:cxnSpLocks noChangeShapeType="1"/>
            <a:stCxn id="48149" idx="1"/>
            <a:endCxn id="48152" idx="3"/>
          </p:cNvCxnSpPr>
          <p:nvPr/>
        </p:nvCxnSpPr>
        <p:spPr bwMode="auto">
          <a:xfrm flipH="1" flipV="1">
            <a:off x="2720975" y="4530725"/>
            <a:ext cx="1303338" cy="1635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1504950" y="516096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{illustrator}</a:t>
            </a:r>
          </a:p>
        </p:txBody>
      </p:sp>
      <p:cxnSp>
        <p:nvCxnSpPr>
          <p:cNvPr id="48158" name="AutoShape 30"/>
          <p:cNvCxnSpPr>
            <a:cxnSpLocks noChangeShapeType="1"/>
            <a:stCxn id="48167" idx="3"/>
            <a:endCxn id="48156" idx="3"/>
          </p:cNvCxnSpPr>
          <p:nvPr/>
        </p:nvCxnSpPr>
        <p:spPr bwMode="auto">
          <a:xfrm flipH="1">
            <a:off x="2368550" y="4710113"/>
            <a:ext cx="1100138" cy="631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0" name="AutoShape 32"/>
          <p:cNvCxnSpPr>
            <a:cxnSpLocks noChangeShapeType="1"/>
            <a:stCxn id="48173" idx="0"/>
            <a:endCxn id="48141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1" name="AutoShape 33"/>
          <p:cNvCxnSpPr>
            <a:cxnSpLocks noChangeShapeType="1"/>
            <a:stCxn id="48174" idx="0"/>
            <a:endCxn id="48173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2" name="AutoShape 34"/>
          <p:cNvCxnSpPr>
            <a:cxnSpLocks noChangeShapeType="1"/>
            <a:stCxn id="48177" idx="3"/>
            <a:endCxn id="48173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3" name="AutoShape 35"/>
          <p:cNvCxnSpPr>
            <a:cxnSpLocks noChangeShapeType="1"/>
            <a:stCxn id="48177" idx="1"/>
            <a:endCxn id="48182" idx="3"/>
          </p:cNvCxnSpPr>
          <p:nvPr/>
        </p:nvCxnSpPr>
        <p:spPr bwMode="auto">
          <a:xfrm flipH="1">
            <a:off x="3376613" y="6350000"/>
            <a:ext cx="720725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4" name="AutoShape 36"/>
          <p:cNvCxnSpPr>
            <a:cxnSpLocks noChangeShapeType="1"/>
            <a:stCxn id="48182" idx="1"/>
            <a:endCxn id="48184" idx="3"/>
          </p:cNvCxnSpPr>
          <p:nvPr/>
        </p:nvCxnSpPr>
        <p:spPr bwMode="auto">
          <a:xfrm flipH="1">
            <a:off x="1216025" y="6710363"/>
            <a:ext cx="936625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5" name="AutoShape 37"/>
          <p:cNvCxnSpPr>
            <a:cxnSpLocks noChangeShapeType="1"/>
            <a:stCxn id="48174" idx="1"/>
            <a:endCxn id="48189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6" name="AutoShape 38"/>
          <p:cNvCxnSpPr>
            <a:cxnSpLocks noChangeShapeType="1"/>
            <a:stCxn id="48189" idx="1"/>
            <a:endCxn id="48192" idx="3"/>
          </p:cNvCxnSpPr>
          <p:nvPr/>
        </p:nvCxnSpPr>
        <p:spPr bwMode="auto">
          <a:xfrm flipH="1">
            <a:off x="3160713" y="7969250"/>
            <a:ext cx="2016125" cy="576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7" name="Oval 39"/>
          <p:cNvSpPr>
            <a:spLocks noChangeArrowheads="1"/>
          </p:cNvSpPr>
          <p:nvPr/>
        </p:nvSpPr>
        <p:spPr bwMode="auto">
          <a:xfrm>
            <a:off x="3448050" y="458628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2728913" y="420687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2513013" y="480218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7480300" y="7896225"/>
            <a:ext cx="876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8182" name="Rectangle 54"/>
          <p:cNvSpPr>
            <a:spLocks noChangeArrowheads="1"/>
          </p:cNvSpPr>
          <p:nvPr/>
        </p:nvSpPr>
        <p:spPr bwMode="auto">
          <a:xfrm>
            <a:off x="2152650" y="652938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2655888" y="6169025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423863" y="6745288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“1899”</a:t>
            </a:r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1144588" y="63849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2655888" y="8905875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ENTDN-1(MUCHA,Alphonse/6)-ROUL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8191" name="AutoShape 63"/>
          <p:cNvCxnSpPr>
            <a:cxnSpLocks noChangeShapeType="1"/>
            <a:stCxn id="48174" idx="1"/>
            <a:endCxn id="48190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84225" y="8329613"/>
            <a:ext cx="2376488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3357563" y="8413750"/>
            <a:ext cx="1458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 identified by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10217150" y="6313488"/>
            <a:ext cx="2447925" cy="9334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“[Hamlet]. Tragique histoire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d'Hamlet prince de Danemark.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Bernhardt. Théatre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 : [affiche] / Mucha”</a:t>
            </a:r>
          </a:p>
        </p:txBody>
      </p:sp>
      <p:cxnSp>
        <p:nvCxnSpPr>
          <p:cNvPr id="48197" name="AutoShape 69"/>
          <p:cNvCxnSpPr>
            <a:cxnSpLocks noChangeShapeType="1"/>
            <a:stCxn id="48173" idx="3"/>
            <a:endCxn id="48196" idx="1"/>
          </p:cNvCxnSpPr>
          <p:nvPr/>
        </p:nvCxnSpPr>
        <p:spPr bwMode="auto">
          <a:xfrm flipV="1">
            <a:off x="8782050" y="6780213"/>
            <a:ext cx="1435100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9064625" y="652938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11115675" y="1992313"/>
            <a:ext cx="863600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{still image}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8200" name="AutoShape 72"/>
          <p:cNvCxnSpPr>
            <a:cxnSpLocks noChangeShapeType="1"/>
            <a:stCxn id="48131" idx="3"/>
            <a:endCxn id="48199" idx="1"/>
          </p:cNvCxnSpPr>
          <p:nvPr/>
        </p:nvCxnSpPr>
        <p:spPr bwMode="auto">
          <a:xfrm flipV="1">
            <a:off x="8305800" y="2316163"/>
            <a:ext cx="2809875" cy="71993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10072687" y="2462213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9137650" y="8545513"/>
            <a:ext cx="2225675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Rennert (Jack) et Weill (Alain),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Alphonse Mucha : toutes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les affiches &amp; panneaux,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Paris, 1984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03" name="AutoShape 75"/>
          <p:cNvCxnSpPr>
            <a:cxnSpLocks noChangeShapeType="1"/>
            <a:stCxn id="48202" idx="1"/>
            <a:endCxn id="48173" idx="2"/>
          </p:cNvCxnSpPr>
          <p:nvPr/>
        </p:nvCxnSpPr>
        <p:spPr bwMode="auto">
          <a:xfrm flipH="1" flipV="1">
            <a:off x="7807325" y="6961188"/>
            <a:ext cx="1330325" cy="20526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7840663" y="7392988"/>
            <a:ext cx="1055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P67 refers to</a:t>
            </a:r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8921750" y="8113713"/>
            <a:ext cx="36734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est. : lithographie, coul. ; 210 x 78 cm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8206" name="AutoShape 78"/>
          <p:cNvCxnSpPr>
            <a:cxnSpLocks noChangeShapeType="1"/>
            <a:stCxn id="48173" idx="3"/>
            <a:endCxn id="48205" idx="0"/>
          </p:cNvCxnSpPr>
          <p:nvPr/>
        </p:nvCxnSpPr>
        <p:spPr bwMode="auto">
          <a:xfrm>
            <a:off x="8782050" y="6781800"/>
            <a:ext cx="1976438" cy="13319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9856788" y="7680325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8212" name="Rectangle 84"/>
          <p:cNvSpPr>
            <a:spLocks noChangeArrowheads="1"/>
          </p:cNvSpPr>
          <p:nvPr/>
        </p:nvSpPr>
        <p:spPr bwMode="auto">
          <a:xfrm>
            <a:off x="8993188" y="76088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48213" name="AutoShape 85"/>
          <p:cNvCxnSpPr>
            <a:cxnSpLocks noChangeShapeType="1"/>
            <a:stCxn id="48214" idx="3"/>
            <a:endCxn id="48212" idx="0"/>
          </p:cNvCxnSpPr>
          <p:nvPr/>
        </p:nvCxnSpPr>
        <p:spPr bwMode="auto">
          <a:xfrm flipH="1">
            <a:off x="9424988" y="7445375"/>
            <a:ext cx="236537" cy="1635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14" name="Oval 86"/>
          <p:cNvSpPr>
            <a:spLocks noChangeArrowheads="1"/>
          </p:cNvSpPr>
          <p:nvPr/>
        </p:nvSpPr>
        <p:spPr bwMode="auto">
          <a:xfrm>
            <a:off x="9640888" y="73215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9144000" y="7321550"/>
            <a:ext cx="496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cxnSp>
        <p:nvCxnSpPr>
          <p:cNvPr id="48226" name="AutoShape 98"/>
          <p:cNvCxnSpPr>
            <a:cxnSpLocks noChangeShapeType="1"/>
            <a:stCxn id="48253" idx="1"/>
            <a:endCxn id="115" idx="3"/>
          </p:cNvCxnSpPr>
          <p:nvPr/>
        </p:nvCxnSpPr>
        <p:spPr bwMode="auto">
          <a:xfrm flipH="1" flipV="1">
            <a:off x="1287462" y="1870869"/>
            <a:ext cx="1944688" cy="12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36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</a:t>
            </a:r>
          </a:p>
        </p:txBody>
      </p:sp>
      <p:sp>
        <p:nvSpPr>
          <p:cNvPr id="48237" name="Rectangle 109"/>
          <p:cNvSpPr>
            <a:spLocks noChangeArrowheads="1"/>
          </p:cNvSpPr>
          <p:nvPr/>
        </p:nvSpPr>
        <p:spPr bwMode="auto">
          <a:xfrm>
            <a:off x="4097338" y="6961188"/>
            <a:ext cx="1371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F32 Carrier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Production Event</a:t>
            </a:r>
          </a:p>
        </p:txBody>
      </p:sp>
      <p:sp>
        <p:nvSpPr>
          <p:cNvPr id="48238" name="Rectangle 110"/>
          <p:cNvSpPr>
            <a:spLocks noChangeArrowheads="1"/>
          </p:cNvSpPr>
          <p:nvPr/>
        </p:nvSpPr>
        <p:spPr bwMode="auto">
          <a:xfrm>
            <a:off x="207963" y="7248525"/>
            <a:ext cx="2016125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Imp. F. Champenois, 66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boul[evar]d St Michel (Paris)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39" name="AutoShape 111"/>
          <p:cNvCxnSpPr>
            <a:cxnSpLocks noChangeShapeType="1"/>
            <a:stCxn id="48237" idx="1"/>
            <a:endCxn id="48238" idx="3"/>
          </p:cNvCxnSpPr>
          <p:nvPr/>
        </p:nvCxnSpPr>
        <p:spPr bwMode="auto">
          <a:xfrm flipH="1">
            <a:off x="2224088" y="7142163"/>
            <a:ext cx="1873250" cy="395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0" name="Rectangle 112"/>
          <p:cNvSpPr>
            <a:spLocks noChangeArrowheads="1"/>
          </p:cNvSpPr>
          <p:nvPr/>
        </p:nvSpPr>
        <p:spPr bwMode="auto">
          <a:xfrm>
            <a:off x="3160713" y="75374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{printer}</a:t>
            </a:r>
          </a:p>
        </p:txBody>
      </p:sp>
      <p:cxnSp>
        <p:nvCxnSpPr>
          <p:cNvPr id="48241" name="AutoShape 113"/>
          <p:cNvCxnSpPr>
            <a:cxnSpLocks noChangeShapeType="1"/>
            <a:stCxn id="48242" idx="5"/>
            <a:endCxn id="48240" idx="1"/>
          </p:cNvCxnSpPr>
          <p:nvPr/>
        </p:nvCxnSpPr>
        <p:spPr bwMode="auto">
          <a:xfrm>
            <a:off x="2995613" y="7445375"/>
            <a:ext cx="165100" cy="2730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2" name="Oval 114"/>
          <p:cNvSpPr>
            <a:spLocks noChangeArrowheads="1"/>
          </p:cNvSpPr>
          <p:nvPr/>
        </p:nvSpPr>
        <p:spPr bwMode="auto">
          <a:xfrm>
            <a:off x="2871788" y="73215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2224088" y="70326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2513013" y="746442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48245" name="AutoShape 117"/>
          <p:cNvCxnSpPr>
            <a:cxnSpLocks noChangeShapeType="1"/>
            <a:stCxn id="48237" idx="3"/>
            <a:endCxn id="48173" idx="1"/>
          </p:cNvCxnSpPr>
          <p:nvPr/>
        </p:nvCxnSpPr>
        <p:spPr bwMode="auto">
          <a:xfrm flipV="1">
            <a:off x="5468938" y="6781800"/>
            <a:ext cx="1363662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6" name="Text Box 118"/>
          <p:cNvSpPr txBox="1">
            <a:spLocks noChangeArrowheads="1"/>
          </p:cNvSpPr>
          <p:nvPr/>
        </p:nvSpPr>
        <p:spPr bwMode="auto">
          <a:xfrm>
            <a:off x="5680075" y="6961188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R27 used as</a:t>
            </a:r>
            <a:br>
              <a:rPr lang="en-GB" sz="1200" i="1"/>
            </a:br>
            <a:r>
              <a:rPr lang="en-GB" sz="1200" i="1"/>
              <a:t>source material</a:t>
            </a:r>
          </a:p>
        </p:txBody>
      </p:sp>
      <p:cxnSp>
        <p:nvCxnSpPr>
          <p:cNvPr id="48247" name="AutoShape 119"/>
          <p:cNvCxnSpPr>
            <a:cxnSpLocks noChangeShapeType="1"/>
            <a:stCxn id="48249" idx="3"/>
            <a:endCxn id="48173" idx="1"/>
          </p:cNvCxnSpPr>
          <p:nvPr/>
        </p:nvCxnSpPr>
        <p:spPr bwMode="auto">
          <a:xfrm>
            <a:off x="5684838" y="5376863"/>
            <a:ext cx="1147762" cy="14049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48" name="AutoShape 120"/>
          <p:cNvCxnSpPr>
            <a:cxnSpLocks noChangeShapeType="1"/>
            <a:stCxn id="48249" idx="1"/>
            <a:endCxn id="48251" idx="3"/>
          </p:cNvCxnSpPr>
          <p:nvPr/>
        </p:nvCxnSpPr>
        <p:spPr bwMode="auto">
          <a:xfrm flipH="1">
            <a:off x="3663950" y="5376863"/>
            <a:ext cx="93662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9" name="Rectangle 121"/>
          <p:cNvSpPr>
            <a:spLocks noChangeArrowheads="1"/>
          </p:cNvSpPr>
          <p:nvPr/>
        </p:nvSpPr>
        <p:spPr bwMode="auto">
          <a:xfrm>
            <a:off x="4600575" y="5195888"/>
            <a:ext cx="10842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48250" name="Text Box 122"/>
          <p:cNvSpPr txBox="1">
            <a:spLocks noChangeArrowheads="1"/>
          </p:cNvSpPr>
          <p:nvPr/>
        </p:nvSpPr>
        <p:spPr bwMode="auto">
          <a:xfrm>
            <a:off x="5824538" y="5483225"/>
            <a:ext cx="123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48251" name="Rectangle 123"/>
          <p:cNvSpPr>
            <a:spLocks noChangeArrowheads="1"/>
          </p:cNvSpPr>
          <p:nvPr/>
        </p:nvSpPr>
        <p:spPr bwMode="auto">
          <a:xfrm>
            <a:off x="279400" y="5627688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http://catalogue.bnf.fr/ark:/12148/cb40461546b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8252" name="Text Box 124"/>
          <p:cNvSpPr txBox="1">
            <a:spLocks noChangeArrowheads="1"/>
          </p:cNvSpPr>
          <p:nvPr/>
        </p:nvSpPr>
        <p:spPr bwMode="auto">
          <a:xfrm>
            <a:off x="2944813" y="5267325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48253" name="Rectangle 125"/>
          <p:cNvSpPr>
            <a:spLocks noChangeArrowheads="1"/>
          </p:cNvSpPr>
          <p:nvPr/>
        </p:nvSpPr>
        <p:spPr bwMode="auto">
          <a:xfrm>
            <a:off x="3232150" y="1703388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cxnSp>
        <p:nvCxnSpPr>
          <p:cNvPr id="48254" name="AutoShape 126"/>
          <p:cNvCxnSpPr>
            <a:cxnSpLocks noChangeShapeType="1"/>
            <a:stCxn id="48253" idx="3"/>
            <a:endCxn id="48131" idx="0"/>
          </p:cNvCxnSpPr>
          <p:nvPr/>
        </p:nvCxnSpPr>
        <p:spPr bwMode="auto">
          <a:xfrm>
            <a:off x="4529138" y="1884363"/>
            <a:ext cx="3273425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55" name="Text Box 127"/>
          <p:cNvSpPr txBox="1">
            <a:spLocks noChangeArrowheads="1"/>
          </p:cNvSpPr>
          <p:nvPr/>
        </p:nvSpPr>
        <p:spPr bwMode="auto">
          <a:xfrm>
            <a:off x="4600575" y="1776413"/>
            <a:ext cx="184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P19 was intended use of</a:t>
            </a:r>
          </a:p>
        </p:txBody>
      </p:sp>
      <p:sp>
        <p:nvSpPr>
          <p:cNvPr id="48256" name="Text Box 128"/>
          <p:cNvSpPr txBox="1">
            <a:spLocks noChangeArrowheads="1"/>
          </p:cNvSpPr>
          <p:nvPr/>
        </p:nvSpPr>
        <p:spPr bwMode="auto">
          <a:xfrm>
            <a:off x="1287463" y="1631950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 used specific object</a:t>
            </a:r>
          </a:p>
        </p:txBody>
      </p:sp>
      <p:sp>
        <p:nvSpPr>
          <p:cNvPr id="48257" name="Rectangle 129"/>
          <p:cNvSpPr>
            <a:spLocks noChangeArrowheads="1"/>
          </p:cNvSpPr>
          <p:nvPr/>
        </p:nvSpPr>
        <p:spPr bwMode="auto">
          <a:xfrm>
            <a:off x="3592513" y="2208213"/>
            <a:ext cx="158432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{advertising material}</a:t>
            </a:r>
          </a:p>
        </p:txBody>
      </p:sp>
      <p:cxnSp>
        <p:nvCxnSpPr>
          <p:cNvPr id="48258" name="AutoShape 130"/>
          <p:cNvCxnSpPr>
            <a:cxnSpLocks noChangeShapeType="1"/>
            <a:stCxn id="48259" idx="2"/>
            <a:endCxn id="48257" idx="3"/>
          </p:cNvCxnSpPr>
          <p:nvPr/>
        </p:nvCxnSpPr>
        <p:spPr bwMode="auto">
          <a:xfrm flipH="1">
            <a:off x="5176838" y="2281238"/>
            <a:ext cx="496887" cy="106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59" name="Oval 131"/>
          <p:cNvSpPr>
            <a:spLocks noChangeArrowheads="1"/>
          </p:cNvSpPr>
          <p:nvPr/>
        </p:nvSpPr>
        <p:spPr bwMode="auto">
          <a:xfrm>
            <a:off x="5673725" y="2208213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60" name="Text Box 132"/>
          <p:cNvSpPr txBox="1">
            <a:spLocks noChangeArrowheads="1"/>
          </p:cNvSpPr>
          <p:nvPr/>
        </p:nvSpPr>
        <p:spPr bwMode="auto">
          <a:xfrm>
            <a:off x="5248275" y="227965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P19.1</a:t>
            </a:r>
          </a:p>
        </p:txBody>
      </p:sp>
      <p:sp>
        <p:nvSpPr>
          <p:cNvPr id="48261" name="Rectangle 133"/>
          <p:cNvSpPr>
            <a:spLocks noChangeArrowheads="1"/>
          </p:cNvSpPr>
          <p:nvPr/>
        </p:nvSpPr>
        <p:spPr bwMode="auto">
          <a:xfrm>
            <a:off x="1684337" y="2237581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48262" name="AutoShape 134"/>
          <p:cNvCxnSpPr>
            <a:cxnSpLocks noChangeShapeType="1"/>
            <a:stCxn id="48263" idx="3"/>
            <a:endCxn id="48261" idx="0"/>
          </p:cNvCxnSpPr>
          <p:nvPr/>
        </p:nvCxnSpPr>
        <p:spPr bwMode="auto">
          <a:xfrm flipH="1">
            <a:off x="2332831" y="1945757"/>
            <a:ext cx="266425" cy="29182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63" name="Oval 135"/>
          <p:cNvSpPr>
            <a:spLocks noChangeArrowheads="1"/>
          </p:cNvSpPr>
          <p:nvPr/>
        </p:nvSpPr>
        <p:spPr bwMode="auto">
          <a:xfrm>
            <a:off x="2578100" y="1822450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64" name="Text Box 136"/>
          <p:cNvSpPr txBox="1">
            <a:spLocks noChangeArrowheads="1"/>
          </p:cNvSpPr>
          <p:nvPr/>
        </p:nvSpPr>
        <p:spPr bwMode="auto">
          <a:xfrm>
            <a:off x="2497138" y="1962944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cxnSp>
        <p:nvCxnSpPr>
          <p:cNvPr id="48265" name="AutoShape 137"/>
          <p:cNvCxnSpPr>
            <a:cxnSpLocks noChangeShapeType="1"/>
            <a:stCxn id="48131" idx="0"/>
            <a:endCxn id="48267" idx="2"/>
          </p:cNvCxnSpPr>
          <p:nvPr/>
        </p:nvCxnSpPr>
        <p:spPr bwMode="auto">
          <a:xfrm flipH="1" flipV="1">
            <a:off x="7732713" y="2065338"/>
            <a:ext cx="69850" cy="7905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66" name="Text Box 138"/>
          <p:cNvSpPr txBox="1">
            <a:spLocks noChangeArrowheads="1"/>
          </p:cNvSpPr>
          <p:nvPr/>
        </p:nvSpPr>
        <p:spPr bwMode="auto">
          <a:xfrm>
            <a:off x="7304088" y="2208213"/>
            <a:ext cx="1112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8267" name="Rectangle 139"/>
          <p:cNvSpPr>
            <a:spLocks noChangeArrowheads="1"/>
          </p:cNvSpPr>
          <p:nvPr/>
        </p:nvSpPr>
        <p:spPr bwMode="auto">
          <a:xfrm>
            <a:off x="6616700" y="1704975"/>
            <a:ext cx="22320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de-DE" sz="1200">
                <a:solidFill>
                  <a:srgbClr val="663300"/>
                </a:solidFill>
              </a:rPr>
              <a:t>Bernhardt, Sarah (1844-1923)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68" name="AutoShape 140"/>
          <p:cNvCxnSpPr>
            <a:cxnSpLocks noChangeShapeType="1"/>
            <a:stCxn id="48131" idx="0"/>
            <a:endCxn id="48270" idx="2"/>
          </p:cNvCxnSpPr>
          <p:nvPr/>
        </p:nvCxnSpPr>
        <p:spPr bwMode="auto">
          <a:xfrm flipV="1">
            <a:off x="7802563" y="2065338"/>
            <a:ext cx="1874837" cy="7905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69" name="Text Box 141"/>
          <p:cNvSpPr txBox="1">
            <a:spLocks noChangeArrowheads="1"/>
          </p:cNvSpPr>
          <p:nvPr/>
        </p:nvSpPr>
        <p:spPr bwMode="auto">
          <a:xfrm>
            <a:off x="8921750" y="2208213"/>
            <a:ext cx="1112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P129 is about</a:t>
            </a:r>
          </a:p>
        </p:txBody>
      </p:sp>
      <p:sp>
        <p:nvSpPr>
          <p:cNvPr id="48270" name="Rectangle 142"/>
          <p:cNvSpPr>
            <a:spLocks noChangeArrowheads="1"/>
          </p:cNvSpPr>
          <p:nvPr/>
        </p:nvSpPr>
        <p:spPr bwMode="auto">
          <a:xfrm>
            <a:off x="8993188" y="1704975"/>
            <a:ext cx="13684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F6 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{Théâtre}</a:t>
            </a:r>
          </a:p>
        </p:txBody>
      </p:sp>
      <p:sp>
        <p:nvSpPr>
          <p:cNvPr id="115" name="Rectangle 3"/>
          <p:cNvSpPr>
            <a:spLocks noChangeArrowheads="1"/>
          </p:cNvSpPr>
          <p:nvPr/>
        </p:nvSpPr>
        <p:spPr bwMode="auto">
          <a:xfrm>
            <a:off x="279400" y="169068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6" name="AutoShape 5"/>
          <p:cNvCxnSpPr>
            <a:cxnSpLocks noChangeShapeType="1"/>
            <a:stCxn id="115" idx="2"/>
            <a:endCxn id="118" idx="0"/>
          </p:cNvCxnSpPr>
          <p:nvPr/>
        </p:nvCxnSpPr>
        <p:spPr bwMode="auto">
          <a:xfrm>
            <a:off x="783431" y="2051050"/>
            <a:ext cx="853009" cy="8191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22250" y="25026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18" name="Rectangle 68"/>
          <p:cNvSpPr>
            <a:spLocks noChangeArrowheads="1"/>
          </p:cNvSpPr>
          <p:nvPr/>
        </p:nvSpPr>
        <p:spPr bwMode="auto">
          <a:xfrm>
            <a:off x="52635" y="2870200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F </a:t>
            </a:r>
            <a:r>
              <a:rPr lang="en-GB" sz="5600" dirty="0" smtClean="0"/>
              <a:t>/ FRBR</a:t>
            </a:r>
            <a:r>
              <a:rPr lang="en-GB" sz="5600" baseline="-25000" dirty="0" smtClean="0"/>
              <a:t>OO</a:t>
            </a:r>
            <a:r>
              <a:rPr lang="en-GB" sz="5600" dirty="0" smtClean="0"/>
              <a:t> (alternate)</a:t>
            </a:r>
            <a:endParaRPr lang="en-GB" sz="5600" baseline="-25000" dirty="0"/>
          </a:p>
        </p:txBody>
      </p:sp>
      <p:cxnSp>
        <p:nvCxnSpPr>
          <p:cNvPr id="48135" name="AutoShape 7"/>
          <p:cNvCxnSpPr>
            <a:cxnSpLocks noChangeShapeType="1"/>
            <a:stCxn id="120" idx="3"/>
            <a:endCxn id="108" idx="1"/>
          </p:cNvCxnSpPr>
          <p:nvPr/>
        </p:nvCxnSpPr>
        <p:spPr bwMode="auto">
          <a:xfrm flipV="1">
            <a:off x="6364287" y="3028522"/>
            <a:ext cx="926307" cy="54811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896144" y="3682206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{Mucha, Alphonse (1860-1939)}</a:t>
            </a:r>
          </a:p>
        </p:txBody>
      </p:sp>
      <p:cxnSp>
        <p:nvCxnSpPr>
          <p:cNvPr id="48137" name="AutoShape 9"/>
          <p:cNvCxnSpPr>
            <a:cxnSpLocks noChangeShapeType="1"/>
            <a:stCxn id="120" idx="1"/>
            <a:endCxn id="48136" idx="3"/>
          </p:cNvCxnSpPr>
          <p:nvPr/>
        </p:nvCxnSpPr>
        <p:spPr bwMode="auto">
          <a:xfrm flipH="1">
            <a:off x="3409156" y="3576638"/>
            <a:ext cx="1802606" cy="2857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361531" y="3409156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cxnSp>
        <p:nvCxnSpPr>
          <p:cNvPr id="48147" name="AutoShape 19"/>
          <p:cNvCxnSpPr>
            <a:cxnSpLocks noChangeShapeType="1"/>
            <a:stCxn id="48144" idx="3"/>
            <a:endCxn id="48146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3590925" y="4438651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{illustrator}</a:t>
            </a:r>
          </a:p>
        </p:txBody>
      </p:sp>
      <p:cxnSp>
        <p:nvCxnSpPr>
          <p:cNvPr id="48158" name="AutoShape 30"/>
          <p:cNvCxnSpPr>
            <a:cxnSpLocks noChangeShapeType="1"/>
            <a:stCxn id="48167" idx="4"/>
            <a:endCxn id="48156" idx="0"/>
          </p:cNvCxnSpPr>
          <p:nvPr/>
        </p:nvCxnSpPr>
        <p:spPr bwMode="auto">
          <a:xfrm flipH="1">
            <a:off x="4022725" y="3826667"/>
            <a:ext cx="267217" cy="61198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0" name="AutoShape 32"/>
          <p:cNvCxnSpPr>
            <a:cxnSpLocks noChangeShapeType="1"/>
            <a:stCxn id="48173" idx="0"/>
            <a:endCxn id="108" idx="2"/>
          </p:cNvCxnSpPr>
          <p:nvPr/>
        </p:nvCxnSpPr>
        <p:spPr bwMode="auto">
          <a:xfrm flipH="1" flipV="1">
            <a:off x="7794625" y="3208703"/>
            <a:ext cx="12700" cy="339212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1" name="AutoShape 33"/>
          <p:cNvCxnSpPr>
            <a:cxnSpLocks noChangeShapeType="1"/>
            <a:stCxn id="48174" idx="0"/>
            <a:endCxn id="48173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2" name="AutoShape 34"/>
          <p:cNvCxnSpPr>
            <a:cxnSpLocks noChangeShapeType="1"/>
            <a:stCxn id="48177" idx="3"/>
            <a:endCxn id="48173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3" name="AutoShape 35"/>
          <p:cNvCxnSpPr>
            <a:cxnSpLocks noChangeShapeType="1"/>
            <a:stCxn id="48177" idx="1"/>
            <a:endCxn id="48182" idx="3"/>
          </p:cNvCxnSpPr>
          <p:nvPr/>
        </p:nvCxnSpPr>
        <p:spPr bwMode="auto">
          <a:xfrm flipH="1">
            <a:off x="3376613" y="6350000"/>
            <a:ext cx="720725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4" name="AutoShape 36"/>
          <p:cNvCxnSpPr>
            <a:cxnSpLocks noChangeShapeType="1"/>
            <a:stCxn id="48182" idx="1"/>
            <a:endCxn id="48184" idx="3"/>
          </p:cNvCxnSpPr>
          <p:nvPr/>
        </p:nvCxnSpPr>
        <p:spPr bwMode="auto">
          <a:xfrm flipH="1">
            <a:off x="1216025" y="6710363"/>
            <a:ext cx="936625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5" name="AutoShape 37"/>
          <p:cNvCxnSpPr>
            <a:cxnSpLocks noChangeShapeType="1"/>
            <a:stCxn id="48174" idx="1"/>
            <a:endCxn id="48189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6" name="AutoShape 38"/>
          <p:cNvCxnSpPr>
            <a:cxnSpLocks noChangeShapeType="1"/>
            <a:stCxn id="48189" idx="1"/>
            <a:endCxn id="48192" idx="3"/>
          </p:cNvCxnSpPr>
          <p:nvPr/>
        </p:nvCxnSpPr>
        <p:spPr bwMode="auto">
          <a:xfrm flipH="1">
            <a:off x="3160713" y="7969250"/>
            <a:ext cx="2016125" cy="576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7" name="Oval 39"/>
          <p:cNvSpPr>
            <a:spLocks noChangeArrowheads="1"/>
          </p:cNvSpPr>
          <p:nvPr/>
        </p:nvSpPr>
        <p:spPr bwMode="auto">
          <a:xfrm>
            <a:off x="4217710" y="3682205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3708400" y="3837780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7480300" y="7896225"/>
            <a:ext cx="876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48182" name="Rectangle 54"/>
          <p:cNvSpPr>
            <a:spLocks noChangeArrowheads="1"/>
          </p:cNvSpPr>
          <p:nvPr/>
        </p:nvSpPr>
        <p:spPr bwMode="auto">
          <a:xfrm>
            <a:off x="2152650" y="652938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2655888" y="6169025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423863" y="6745288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“1899”</a:t>
            </a:r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1144588" y="63849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2655888" y="8905875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ENTDN-1(MUCHA,Alphonse/6)-ROUL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8191" name="AutoShape 63"/>
          <p:cNvCxnSpPr>
            <a:cxnSpLocks noChangeShapeType="1"/>
            <a:stCxn id="48174" idx="1"/>
            <a:endCxn id="48190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84225" y="8329613"/>
            <a:ext cx="2376488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3357563" y="8413750"/>
            <a:ext cx="1458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 identified by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10217150" y="6313488"/>
            <a:ext cx="2447925" cy="9334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“[Hamlet]. Tragique histoire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d'Hamlet prince de Danemark.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Bernhardt. Théatre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Sarah Bernhardt : [affiche] / Mucha”</a:t>
            </a:r>
          </a:p>
        </p:txBody>
      </p:sp>
      <p:cxnSp>
        <p:nvCxnSpPr>
          <p:cNvPr id="48197" name="AutoShape 69"/>
          <p:cNvCxnSpPr>
            <a:cxnSpLocks noChangeShapeType="1"/>
            <a:stCxn id="48173" idx="3"/>
            <a:endCxn id="48196" idx="1"/>
          </p:cNvCxnSpPr>
          <p:nvPr/>
        </p:nvCxnSpPr>
        <p:spPr bwMode="auto">
          <a:xfrm flipV="1">
            <a:off x="8782050" y="6780213"/>
            <a:ext cx="1435100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9064625" y="652938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11115675" y="1992313"/>
            <a:ext cx="863600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{still image}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{art print}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8200" name="AutoShape 72"/>
          <p:cNvCxnSpPr>
            <a:cxnSpLocks noChangeShapeType="1"/>
            <a:stCxn id="108" idx="3"/>
            <a:endCxn id="48199" idx="1"/>
          </p:cNvCxnSpPr>
          <p:nvPr/>
        </p:nvCxnSpPr>
        <p:spPr bwMode="auto">
          <a:xfrm flipV="1">
            <a:off x="8298656" y="2316163"/>
            <a:ext cx="2817019" cy="71235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10072687" y="2462213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9137650" y="8545513"/>
            <a:ext cx="2225675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Rennert (Jack) et Weill (Alain),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Alphonse Mucha : toutes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les affiches &amp; panneaux,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Paris, 1984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03" name="AutoShape 75"/>
          <p:cNvCxnSpPr>
            <a:cxnSpLocks noChangeShapeType="1"/>
            <a:stCxn id="48202" idx="1"/>
            <a:endCxn id="48173" idx="2"/>
          </p:cNvCxnSpPr>
          <p:nvPr/>
        </p:nvCxnSpPr>
        <p:spPr bwMode="auto">
          <a:xfrm flipH="1" flipV="1">
            <a:off x="7807325" y="6961188"/>
            <a:ext cx="1330325" cy="20526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7840663" y="7392988"/>
            <a:ext cx="1055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P67 refers to</a:t>
            </a:r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8921750" y="8113713"/>
            <a:ext cx="36734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est. : lithographie, coul. ; 210 x 78 cm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48206" name="AutoShape 78"/>
          <p:cNvCxnSpPr>
            <a:cxnSpLocks noChangeShapeType="1"/>
            <a:stCxn id="48173" idx="3"/>
            <a:endCxn id="48205" idx="0"/>
          </p:cNvCxnSpPr>
          <p:nvPr/>
        </p:nvCxnSpPr>
        <p:spPr bwMode="auto">
          <a:xfrm>
            <a:off x="8782050" y="6781800"/>
            <a:ext cx="1976438" cy="13319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9856788" y="7680325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48212" name="Rectangle 84"/>
          <p:cNvSpPr>
            <a:spLocks noChangeArrowheads="1"/>
          </p:cNvSpPr>
          <p:nvPr/>
        </p:nvSpPr>
        <p:spPr bwMode="auto">
          <a:xfrm>
            <a:off x="8993188" y="76088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48213" name="AutoShape 85"/>
          <p:cNvCxnSpPr>
            <a:cxnSpLocks noChangeShapeType="1"/>
            <a:stCxn id="48214" idx="3"/>
            <a:endCxn id="48212" idx="0"/>
          </p:cNvCxnSpPr>
          <p:nvPr/>
        </p:nvCxnSpPr>
        <p:spPr bwMode="auto">
          <a:xfrm flipH="1">
            <a:off x="9424988" y="7445375"/>
            <a:ext cx="236537" cy="1635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14" name="Oval 86"/>
          <p:cNvSpPr>
            <a:spLocks noChangeArrowheads="1"/>
          </p:cNvSpPr>
          <p:nvPr/>
        </p:nvSpPr>
        <p:spPr bwMode="auto">
          <a:xfrm>
            <a:off x="9640888" y="73215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9144000" y="7321550"/>
            <a:ext cx="496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cxnSp>
        <p:nvCxnSpPr>
          <p:cNvPr id="48226" name="AutoShape 98"/>
          <p:cNvCxnSpPr>
            <a:cxnSpLocks noChangeShapeType="1"/>
            <a:stCxn id="48253" idx="1"/>
            <a:endCxn id="115" idx="3"/>
          </p:cNvCxnSpPr>
          <p:nvPr/>
        </p:nvCxnSpPr>
        <p:spPr bwMode="auto">
          <a:xfrm flipH="1" flipV="1">
            <a:off x="1287462" y="1870869"/>
            <a:ext cx="1944688" cy="12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36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</a:t>
            </a:r>
          </a:p>
        </p:txBody>
      </p:sp>
      <p:sp>
        <p:nvSpPr>
          <p:cNvPr id="48237" name="Rectangle 109"/>
          <p:cNvSpPr>
            <a:spLocks noChangeArrowheads="1"/>
          </p:cNvSpPr>
          <p:nvPr/>
        </p:nvSpPr>
        <p:spPr bwMode="auto">
          <a:xfrm>
            <a:off x="4097338" y="6961188"/>
            <a:ext cx="1371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F32 Carrier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Production Event</a:t>
            </a:r>
          </a:p>
        </p:txBody>
      </p:sp>
      <p:sp>
        <p:nvSpPr>
          <p:cNvPr id="48238" name="Rectangle 110"/>
          <p:cNvSpPr>
            <a:spLocks noChangeArrowheads="1"/>
          </p:cNvSpPr>
          <p:nvPr/>
        </p:nvSpPr>
        <p:spPr bwMode="auto">
          <a:xfrm>
            <a:off x="207963" y="7248525"/>
            <a:ext cx="2016125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Imp. F. Champenois, 66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boul[evar]d St Michel (Paris)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39" name="AutoShape 111"/>
          <p:cNvCxnSpPr>
            <a:cxnSpLocks noChangeShapeType="1"/>
            <a:stCxn id="48237" idx="1"/>
            <a:endCxn id="48238" idx="3"/>
          </p:cNvCxnSpPr>
          <p:nvPr/>
        </p:nvCxnSpPr>
        <p:spPr bwMode="auto">
          <a:xfrm flipH="1">
            <a:off x="2224088" y="7142163"/>
            <a:ext cx="1873250" cy="395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0" name="Rectangle 112"/>
          <p:cNvSpPr>
            <a:spLocks noChangeArrowheads="1"/>
          </p:cNvSpPr>
          <p:nvPr/>
        </p:nvSpPr>
        <p:spPr bwMode="auto">
          <a:xfrm>
            <a:off x="3160713" y="75374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{printer}</a:t>
            </a:r>
          </a:p>
        </p:txBody>
      </p:sp>
      <p:cxnSp>
        <p:nvCxnSpPr>
          <p:cNvPr id="48241" name="AutoShape 113"/>
          <p:cNvCxnSpPr>
            <a:cxnSpLocks noChangeShapeType="1"/>
            <a:stCxn id="48242" idx="5"/>
            <a:endCxn id="48240" idx="1"/>
          </p:cNvCxnSpPr>
          <p:nvPr/>
        </p:nvCxnSpPr>
        <p:spPr bwMode="auto">
          <a:xfrm>
            <a:off x="2995613" y="7445375"/>
            <a:ext cx="165100" cy="2730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2" name="Oval 114"/>
          <p:cNvSpPr>
            <a:spLocks noChangeArrowheads="1"/>
          </p:cNvSpPr>
          <p:nvPr/>
        </p:nvSpPr>
        <p:spPr bwMode="auto">
          <a:xfrm>
            <a:off x="2871788" y="73215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2224088" y="70326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2513013" y="746442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48245" name="AutoShape 117"/>
          <p:cNvCxnSpPr>
            <a:cxnSpLocks noChangeShapeType="1"/>
            <a:stCxn id="48237" idx="3"/>
            <a:endCxn id="48173" idx="1"/>
          </p:cNvCxnSpPr>
          <p:nvPr/>
        </p:nvCxnSpPr>
        <p:spPr bwMode="auto">
          <a:xfrm flipV="1">
            <a:off x="5468938" y="6781800"/>
            <a:ext cx="1363662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6" name="Text Box 118"/>
          <p:cNvSpPr txBox="1">
            <a:spLocks noChangeArrowheads="1"/>
          </p:cNvSpPr>
          <p:nvPr/>
        </p:nvSpPr>
        <p:spPr bwMode="auto">
          <a:xfrm>
            <a:off x="5680075" y="6961188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R27 used as</a:t>
            </a:r>
            <a:br>
              <a:rPr lang="en-GB" sz="1200" i="1"/>
            </a:br>
            <a:r>
              <a:rPr lang="en-GB" sz="1200" i="1"/>
              <a:t>source material</a:t>
            </a:r>
          </a:p>
        </p:txBody>
      </p:sp>
      <p:cxnSp>
        <p:nvCxnSpPr>
          <p:cNvPr id="48247" name="AutoShape 119"/>
          <p:cNvCxnSpPr>
            <a:cxnSpLocks noChangeShapeType="1"/>
            <a:stCxn id="48249" idx="3"/>
            <a:endCxn id="48173" idx="1"/>
          </p:cNvCxnSpPr>
          <p:nvPr/>
        </p:nvCxnSpPr>
        <p:spPr bwMode="auto">
          <a:xfrm>
            <a:off x="5684838" y="5376863"/>
            <a:ext cx="1147762" cy="14049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48" name="AutoShape 120"/>
          <p:cNvCxnSpPr>
            <a:cxnSpLocks noChangeShapeType="1"/>
            <a:stCxn id="48249" idx="1"/>
            <a:endCxn id="48251" idx="3"/>
          </p:cNvCxnSpPr>
          <p:nvPr/>
        </p:nvCxnSpPr>
        <p:spPr bwMode="auto">
          <a:xfrm flipH="1">
            <a:off x="3663950" y="5376863"/>
            <a:ext cx="93662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49" name="Rectangle 121"/>
          <p:cNvSpPr>
            <a:spLocks noChangeArrowheads="1"/>
          </p:cNvSpPr>
          <p:nvPr/>
        </p:nvSpPr>
        <p:spPr bwMode="auto">
          <a:xfrm>
            <a:off x="4600575" y="5195888"/>
            <a:ext cx="10842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48250" name="Text Box 122"/>
          <p:cNvSpPr txBox="1">
            <a:spLocks noChangeArrowheads="1"/>
          </p:cNvSpPr>
          <p:nvPr/>
        </p:nvSpPr>
        <p:spPr bwMode="auto">
          <a:xfrm>
            <a:off x="5824538" y="5483225"/>
            <a:ext cx="123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48251" name="Rectangle 123"/>
          <p:cNvSpPr>
            <a:spLocks noChangeArrowheads="1"/>
          </p:cNvSpPr>
          <p:nvPr/>
        </p:nvSpPr>
        <p:spPr bwMode="auto">
          <a:xfrm>
            <a:off x="279400" y="5627688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http://catalogue.bnf.fr/ark:/12148/cb40461546b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48252" name="Text Box 124"/>
          <p:cNvSpPr txBox="1">
            <a:spLocks noChangeArrowheads="1"/>
          </p:cNvSpPr>
          <p:nvPr/>
        </p:nvSpPr>
        <p:spPr bwMode="auto">
          <a:xfrm>
            <a:off x="2944813" y="5267325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48253" name="Rectangle 125"/>
          <p:cNvSpPr>
            <a:spLocks noChangeArrowheads="1"/>
          </p:cNvSpPr>
          <p:nvPr/>
        </p:nvSpPr>
        <p:spPr bwMode="auto">
          <a:xfrm>
            <a:off x="3232150" y="1703388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cxnSp>
        <p:nvCxnSpPr>
          <p:cNvPr id="48254" name="AutoShape 126"/>
          <p:cNvCxnSpPr>
            <a:cxnSpLocks noChangeShapeType="1"/>
            <a:stCxn id="48253" idx="3"/>
            <a:endCxn id="108" idx="0"/>
          </p:cNvCxnSpPr>
          <p:nvPr/>
        </p:nvCxnSpPr>
        <p:spPr bwMode="auto">
          <a:xfrm>
            <a:off x="4529138" y="1883569"/>
            <a:ext cx="3265487" cy="9647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55" name="Text Box 127"/>
          <p:cNvSpPr txBox="1">
            <a:spLocks noChangeArrowheads="1"/>
          </p:cNvSpPr>
          <p:nvPr/>
        </p:nvSpPr>
        <p:spPr bwMode="auto">
          <a:xfrm>
            <a:off x="4600575" y="1776413"/>
            <a:ext cx="184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P19 was intended use of</a:t>
            </a:r>
          </a:p>
        </p:txBody>
      </p:sp>
      <p:sp>
        <p:nvSpPr>
          <p:cNvPr id="48256" name="Text Box 128"/>
          <p:cNvSpPr txBox="1">
            <a:spLocks noChangeArrowheads="1"/>
          </p:cNvSpPr>
          <p:nvPr/>
        </p:nvSpPr>
        <p:spPr bwMode="auto">
          <a:xfrm>
            <a:off x="1287463" y="1631950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 used specific object</a:t>
            </a:r>
          </a:p>
        </p:txBody>
      </p:sp>
      <p:sp>
        <p:nvSpPr>
          <p:cNvPr id="48257" name="Rectangle 129"/>
          <p:cNvSpPr>
            <a:spLocks noChangeArrowheads="1"/>
          </p:cNvSpPr>
          <p:nvPr/>
        </p:nvSpPr>
        <p:spPr bwMode="auto">
          <a:xfrm>
            <a:off x="3592513" y="2208213"/>
            <a:ext cx="158432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{advertising material}</a:t>
            </a:r>
          </a:p>
        </p:txBody>
      </p:sp>
      <p:cxnSp>
        <p:nvCxnSpPr>
          <p:cNvPr id="48258" name="AutoShape 130"/>
          <p:cNvCxnSpPr>
            <a:cxnSpLocks noChangeShapeType="1"/>
            <a:stCxn id="48259" idx="2"/>
            <a:endCxn id="48257" idx="3"/>
          </p:cNvCxnSpPr>
          <p:nvPr/>
        </p:nvCxnSpPr>
        <p:spPr bwMode="auto">
          <a:xfrm flipH="1">
            <a:off x="5176838" y="2281238"/>
            <a:ext cx="496887" cy="106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59" name="Oval 131"/>
          <p:cNvSpPr>
            <a:spLocks noChangeArrowheads="1"/>
          </p:cNvSpPr>
          <p:nvPr/>
        </p:nvSpPr>
        <p:spPr bwMode="auto">
          <a:xfrm>
            <a:off x="5673725" y="2208213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60" name="Text Box 132"/>
          <p:cNvSpPr txBox="1">
            <a:spLocks noChangeArrowheads="1"/>
          </p:cNvSpPr>
          <p:nvPr/>
        </p:nvSpPr>
        <p:spPr bwMode="auto">
          <a:xfrm>
            <a:off x="5248275" y="227965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P19.1</a:t>
            </a:r>
          </a:p>
        </p:txBody>
      </p:sp>
      <p:sp>
        <p:nvSpPr>
          <p:cNvPr id="48261" name="Rectangle 133"/>
          <p:cNvSpPr>
            <a:spLocks noChangeArrowheads="1"/>
          </p:cNvSpPr>
          <p:nvPr/>
        </p:nvSpPr>
        <p:spPr bwMode="auto">
          <a:xfrm>
            <a:off x="1684337" y="2237581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48262" name="AutoShape 134"/>
          <p:cNvCxnSpPr>
            <a:cxnSpLocks noChangeShapeType="1"/>
            <a:stCxn id="48263" idx="3"/>
            <a:endCxn id="48261" idx="0"/>
          </p:cNvCxnSpPr>
          <p:nvPr/>
        </p:nvCxnSpPr>
        <p:spPr bwMode="auto">
          <a:xfrm flipH="1">
            <a:off x="2332831" y="1945757"/>
            <a:ext cx="266425" cy="29182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63" name="Oval 135"/>
          <p:cNvSpPr>
            <a:spLocks noChangeArrowheads="1"/>
          </p:cNvSpPr>
          <p:nvPr/>
        </p:nvSpPr>
        <p:spPr bwMode="auto">
          <a:xfrm>
            <a:off x="2578100" y="1822450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264" name="Text Box 136"/>
          <p:cNvSpPr txBox="1">
            <a:spLocks noChangeArrowheads="1"/>
          </p:cNvSpPr>
          <p:nvPr/>
        </p:nvSpPr>
        <p:spPr bwMode="auto">
          <a:xfrm>
            <a:off x="2497138" y="1962944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cxnSp>
        <p:nvCxnSpPr>
          <p:cNvPr id="48265" name="AutoShape 137"/>
          <p:cNvCxnSpPr>
            <a:cxnSpLocks noChangeShapeType="1"/>
            <a:stCxn id="108" idx="0"/>
            <a:endCxn id="48267" idx="2"/>
          </p:cNvCxnSpPr>
          <p:nvPr/>
        </p:nvCxnSpPr>
        <p:spPr bwMode="auto">
          <a:xfrm flipH="1" flipV="1">
            <a:off x="7732713" y="2065338"/>
            <a:ext cx="61912" cy="78300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67" name="Rectangle 139"/>
          <p:cNvSpPr>
            <a:spLocks noChangeArrowheads="1"/>
          </p:cNvSpPr>
          <p:nvPr/>
        </p:nvSpPr>
        <p:spPr bwMode="auto">
          <a:xfrm>
            <a:off x="6616700" y="1704975"/>
            <a:ext cx="22320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de-DE" sz="1200">
                <a:solidFill>
                  <a:srgbClr val="663300"/>
                </a:solidFill>
              </a:rPr>
              <a:t>Bernhardt, Sarah (1844-1923)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48268" name="AutoShape 140"/>
          <p:cNvCxnSpPr>
            <a:cxnSpLocks noChangeShapeType="1"/>
            <a:stCxn id="108" idx="0"/>
            <a:endCxn id="48270" idx="2"/>
          </p:cNvCxnSpPr>
          <p:nvPr/>
        </p:nvCxnSpPr>
        <p:spPr bwMode="auto">
          <a:xfrm flipV="1">
            <a:off x="7794625" y="2065338"/>
            <a:ext cx="1882776" cy="78300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70" name="Rectangle 142"/>
          <p:cNvSpPr>
            <a:spLocks noChangeArrowheads="1"/>
          </p:cNvSpPr>
          <p:nvPr/>
        </p:nvSpPr>
        <p:spPr bwMode="auto">
          <a:xfrm>
            <a:off x="8993188" y="1704975"/>
            <a:ext cx="13684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F6 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{Théâtre}</a:t>
            </a:r>
          </a:p>
        </p:txBody>
      </p:sp>
      <p:sp>
        <p:nvSpPr>
          <p:cNvPr id="115" name="Rectangle 3"/>
          <p:cNvSpPr>
            <a:spLocks noChangeArrowheads="1"/>
          </p:cNvSpPr>
          <p:nvPr/>
        </p:nvSpPr>
        <p:spPr bwMode="auto">
          <a:xfrm>
            <a:off x="279400" y="169068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6" name="AutoShape 5"/>
          <p:cNvCxnSpPr>
            <a:cxnSpLocks noChangeShapeType="1"/>
            <a:stCxn id="115" idx="2"/>
            <a:endCxn id="118" idx="0"/>
          </p:cNvCxnSpPr>
          <p:nvPr/>
        </p:nvCxnSpPr>
        <p:spPr bwMode="auto">
          <a:xfrm>
            <a:off x="783431" y="2051050"/>
            <a:ext cx="853009" cy="8191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22250" y="25026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18" name="Rectangle 68"/>
          <p:cNvSpPr>
            <a:spLocks noChangeArrowheads="1"/>
          </p:cNvSpPr>
          <p:nvPr/>
        </p:nvSpPr>
        <p:spPr bwMode="auto">
          <a:xfrm>
            <a:off x="52635" y="2870200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7290594" y="2848341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5673725" y="4132659"/>
            <a:ext cx="20891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 i="1" dirty="0"/>
              <a:t>R14 </a:t>
            </a:r>
            <a:r>
              <a:rPr lang="en-GB" sz="1200" i="1" dirty="0" smtClean="0"/>
              <a:t>incorporates</a:t>
            </a:r>
          </a:p>
          <a:p>
            <a:pPr algn="r"/>
            <a:r>
              <a:rPr lang="en-GB" sz="1200" i="1" dirty="0" smtClean="0"/>
              <a:t>(</a:t>
            </a:r>
            <a:r>
              <a:rPr lang="en-GB" sz="1200" b="1" i="1" dirty="0" smtClean="0"/>
              <a:t>IFF the range is modified in FRBR</a:t>
            </a:r>
            <a:r>
              <a:rPr lang="en-GB" sz="1200" b="1" i="1" baseline="-25000" dirty="0" smtClean="0"/>
              <a:t>OO</a:t>
            </a:r>
            <a:r>
              <a:rPr lang="en-GB" sz="1200" b="1" i="1" dirty="0" smtClean="0"/>
              <a:t>; otherwise:</a:t>
            </a:r>
            <a:r>
              <a:rPr lang="en-GB" sz="1200" i="1" dirty="0" smtClean="0"/>
              <a:t> P106 is composed of)</a:t>
            </a:r>
            <a:endParaRPr lang="en-GB" sz="1200" i="1" dirty="0"/>
          </a:p>
        </p:txBody>
      </p:sp>
      <p:sp>
        <p:nvSpPr>
          <p:cNvPr id="111" name="Text Box 125"/>
          <p:cNvSpPr txBox="1">
            <a:spLocks noChangeArrowheads="1"/>
          </p:cNvSpPr>
          <p:nvPr/>
        </p:nvSpPr>
        <p:spPr bwMode="auto">
          <a:xfrm>
            <a:off x="6896894" y="2208213"/>
            <a:ext cx="130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P138 represents</a:t>
            </a:r>
            <a:endParaRPr lang="en-GB" sz="1200" i="1" dirty="0"/>
          </a:p>
        </p:txBody>
      </p:sp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8346292" y="5303410"/>
            <a:ext cx="21573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1200" i="1" dirty="0"/>
              <a:t>R14 </a:t>
            </a:r>
            <a:r>
              <a:rPr lang="en-GB" sz="1200" i="1" dirty="0" smtClean="0"/>
              <a:t>incorporates</a:t>
            </a:r>
          </a:p>
          <a:p>
            <a:pPr algn="r"/>
            <a:r>
              <a:rPr lang="en-GB" sz="1200" i="1" dirty="0" smtClean="0"/>
              <a:t>(</a:t>
            </a:r>
            <a:r>
              <a:rPr lang="en-GB" sz="1200" b="1" i="1" dirty="0" smtClean="0"/>
              <a:t>IFF the range is modified in FRBR</a:t>
            </a:r>
            <a:r>
              <a:rPr lang="en-GB" sz="1200" b="1" i="1" baseline="-25000" dirty="0" smtClean="0"/>
              <a:t>OO</a:t>
            </a:r>
            <a:r>
              <a:rPr lang="en-GB" sz="1200" b="1" i="1" dirty="0" smtClean="0"/>
              <a:t>; otherwise:</a:t>
            </a:r>
            <a:r>
              <a:rPr lang="en-GB" sz="1200" i="1" dirty="0" smtClean="0"/>
              <a:t> P106 is composed of)</a:t>
            </a:r>
            <a:endParaRPr lang="en-GB" sz="1200" i="1" dirty="0"/>
          </a:p>
        </p:txBody>
      </p:sp>
      <p:sp>
        <p:nvSpPr>
          <p:cNvPr id="119" name="Text Box 125"/>
          <p:cNvSpPr txBox="1">
            <a:spLocks noChangeArrowheads="1"/>
          </p:cNvSpPr>
          <p:nvPr/>
        </p:nvSpPr>
        <p:spPr bwMode="auto">
          <a:xfrm>
            <a:off x="8562182" y="2301876"/>
            <a:ext cx="130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P138 represents</a:t>
            </a:r>
            <a:endParaRPr lang="en-GB" sz="1200" i="1" dirty="0"/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5211762" y="3396457"/>
            <a:ext cx="1152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</a:t>
            </a:r>
            <a:r>
              <a:rPr lang="en-GB" sz="1200" dirty="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5811044" y="298331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</a:t>
            </a:r>
            <a:r>
              <a:rPr lang="en-GB" sz="1200" i="1" dirty="0"/>
              <a:t>created</a:t>
            </a:r>
          </a:p>
        </p:txBody>
      </p:sp>
      <p:cxnSp>
        <p:nvCxnSpPr>
          <p:cNvPr id="130" name="AutoShape 32"/>
          <p:cNvCxnSpPr>
            <a:cxnSpLocks noChangeShapeType="1"/>
            <a:stCxn id="48173" idx="0"/>
            <a:endCxn id="48144" idx="1"/>
          </p:cNvCxnSpPr>
          <p:nvPr/>
        </p:nvCxnSpPr>
        <p:spPr bwMode="auto">
          <a:xfrm flipV="1">
            <a:off x="7807325" y="4688682"/>
            <a:ext cx="1473200" cy="191214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04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G according to EDM</a:t>
            </a:r>
            <a:endParaRPr lang="en-GB" baseline="-2500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87338" y="4512568"/>
            <a:ext cx="26574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{Pic, Roger (1920-2001). Photographe}</a:t>
            </a:r>
          </a:p>
        </p:txBody>
      </p:sp>
      <p:cxnSp>
        <p:nvCxnSpPr>
          <p:cNvPr id="23564" name="AutoShape 12"/>
          <p:cNvCxnSpPr>
            <a:cxnSpLocks noChangeShapeType="1"/>
            <a:endCxn id="23562" idx="3"/>
          </p:cNvCxnSpPr>
          <p:nvPr/>
        </p:nvCxnSpPr>
        <p:spPr bwMode="auto">
          <a:xfrm flipH="1">
            <a:off x="2944813" y="4112419"/>
            <a:ext cx="3703637" cy="58033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6" name="AutoShape 14"/>
          <p:cNvCxnSpPr>
            <a:cxnSpLocks noChangeShapeType="1"/>
            <a:stCxn id="69" idx="0"/>
            <a:endCxn id="68" idx="2"/>
          </p:cNvCxnSpPr>
          <p:nvPr/>
        </p:nvCxnSpPr>
        <p:spPr bwMode="auto">
          <a:xfrm flipV="1">
            <a:off x="7807573" y="5304656"/>
            <a:ext cx="7590" cy="7199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AutoShape 15"/>
          <p:cNvCxnSpPr>
            <a:cxnSpLocks noChangeShapeType="1"/>
            <a:stCxn id="23573" idx="0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8" name="AutoShape 16"/>
          <p:cNvCxnSpPr>
            <a:cxnSpLocks noChangeShapeType="1"/>
            <a:stCxn id="69" idx="3"/>
            <a:endCxn id="23579" idx="1"/>
          </p:cNvCxnSpPr>
          <p:nvPr/>
        </p:nvCxnSpPr>
        <p:spPr bwMode="auto">
          <a:xfrm>
            <a:off x="8782298" y="6204744"/>
            <a:ext cx="2204790" cy="12954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9" name="AutoShape 17"/>
          <p:cNvCxnSpPr>
            <a:cxnSpLocks noChangeShapeType="1"/>
            <a:stCxn id="23573" idx="1"/>
            <a:endCxn id="23584" idx="3"/>
          </p:cNvCxnSpPr>
          <p:nvPr/>
        </p:nvCxnSpPr>
        <p:spPr bwMode="auto">
          <a:xfrm flipH="1" flipV="1">
            <a:off x="4168775" y="7753350"/>
            <a:ext cx="2874963" cy="323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60726" y="429260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7769225" y="5527290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504950" y="5592763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{Roger Pic (Paris)}</a:t>
            </a:r>
          </a:p>
        </p:txBody>
      </p:sp>
      <p:cxnSp>
        <p:nvCxnSpPr>
          <p:cNvPr id="23577" name="AutoShape 25"/>
          <p:cNvCxnSpPr>
            <a:cxnSpLocks noChangeShapeType="1"/>
            <a:stCxn id="69" idx="1"/>
            <a:endCxn id="23576" idx="3"/>
          </p:cNvCxnSpPr>
          <p:nvPr/>
        </p:nvCxnSpPr>
        <p:spPr bwMode="auto">
          <a:xfrm flipH="1" flipV="1">
            <a:off x="3009900" y="5772944"/>
            <a:ext cx="3822948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10987088" y="73199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{1965}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2944813" y="8329613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DIA-PHO-1(393)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583" name="AutoShape 31"/>
          <p:cNvCxnSpPr>
            <a:cxnSpLocks noChangeShapeType="1"/>
            <a:stCxn id="23573" idx="1"/>
            <a:endCxn id="23582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10576719" y="6265069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Roger Pic]”</a:t>
            </a:r>
          </a:p>
        </p:txBody>
      </p:sp>
      <p:cxnSp>
        <p:nvCxnSpPr>
          <p:cNvPr id="23588" name="AutoShape 36"/>
          <p:cNvCxnSpPr>
            <a:cxnSpLocks noChangeShapeType="1"/>
            <a:stCxn id="69" idx="3"/>
            <a:endCxn id="23587" idx="1"/>
          </p:cNvCxnSpPr>
          <p:nvPr/>
        </p:nvCxnSpPr>
        <p:spPr bwMode="auto">
          <a:xfrm>
            <a:off x="8782298" y="6204744"/>
            <a:ext cx="1794421" cy="3119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10504488" y="8040688"/>
            <a:ext cx="20891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Rec. factice : n. et b. et coul.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595" name="AutoShape 43"/>
          <p:cNvCxnSpPr>
            <a:cxnSpLocks noChangeShapeType="1"/>
            <a:stCxn id="69" idx="3"/>
            <a:endCxn id="23594" idx="1"/>
          </p:cNvCxnSpPr>
          <p:nvPr/>
        </p:nvCxnSpPr>
        <p:spPr bwMode="auto">
          <a:xfrm>
            <a:off x="8782298" y="6204744"/>
            <a:ext cx="1722190" cy="20161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1353701" y="415220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3597" name="AutoShape 45"/>
          <p:cNvCxnSpPr>
            <a:cxnSpLocks noChangeShapeType="1"/>
            <a:stCxn id="70" idx="3"/>
            <a:endCxn id="23596" idx="1"/>
          </p:cNvCxnSpPr>
          <p:nvPr/>
        </p:nvCxnSpPr>
        <p:spPr bwMode="auto">
          <a:xfrm>
            <a:off x="9070529" y="4055388"/>
            <a:ext cx="2283172" cy="2769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0202590" y="3960931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9827419" y="617061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10188477" y="690403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dcterms:created</a:t>
            </a:r>
            <a:endParaRPr lang="en-GB" sz="1200" i="1" dirty="0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10072688" y="7537450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23622" name="AutoShape 70"/>
          <p:cNvCxnSpPr>
            <a:cxnSpLocks noChangeShapeType="1"/>
            <a:stCxn id="23623" idx="0"/>
            <a:endCxn id="23573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3626" name="Oval 74"/>
          <p:cNvSpPr>
            <a:spLocks noChangeArrowheads="1"/>
          </p:cNvSpPr>
          <p:nvPr/>
        </p:nvSpPr>
        <p:spPr bwMode="auto">
          <a:xfrm>
            <a:off x="7251700" y="17399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1965)</a:t>
            </a:r>
          </a:p>
        </p:txBody>
      </p:sp>
      <p:cxnSp>
        <p:nvCxnSpPr>
          <p:cNvPr id="23627" name="AutoShape 75"/>
          <p:cNvCxnSpPr>
            <a:cxnSpLocks noChangeShapeType="1"/>
            <a:stCxn id="23626" idx="2"/>
            <a:endCxn id="62" idx="3"/>
          </p:cNvCxnSpPr>
          <p:nvPr/>
        </p:nvCxnSpPr>
        <p:spPr bwMode="auto">
          <a:xfrm flipH="1">
            <a:off x="5464696" y="2063750"/>
            <a:ext cx="1787004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28" name="AutoShape 76"/>
          <p:cNvCxnSpPr>
            <a:cxnSpLocks noChangeShapeType="1"/>
            <a:stCxn id="70" idx="0"/>
            <a:endCxn id="23626" idx="4"/>
          </p:cNvCxnSpPr>
          <p:nvPr/>
        </p:nvCxnSpPr>
        <p:spPr bwMode="auto">
          <a:xfrm flipH="1" flipV="1">
            <a:off x="7791450" y="2387600"/>
            <a:ext cx="22573" cy="1487606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29" name="Text Box 77"/>
          <p:cNvSpPr txBox="1">
            <a:spLocks noChangeArrowheads="1"/>
          </p:cNvSpPr>
          <p:nvPr/>
        </p:nvSpPr>
        <p:spPr bwMode="auto">
          <a:xfrm>
            <a:off x="5740400" y="18113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7820943" y="2866251"/>
            <a:ext cx="182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11420376" y="4693543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23632" name="AutoShape 80"/>
          <p:cNvCxnSpPr>
            <a:cxnSpLocks noChangeShapeType="1"/>
            <a:stCxn id="70" idx="3"/>
            <a:endCxn id="23631" idx="1"/>
          </p:cNvCxnSpPr>
          <p:nvPr/>
        </p:nvCxnSpPr>
        <p:spPr bwMode="auto">
          <a:xfrm>
            <a:off x="9070529" y="4055388"/>
            <a:ext cx="2349847" cy="8183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10188303" y="437406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3634" name="Rectangle 82"/>
          <p:cNvSpPr>
            <a:spLocks noChangeArrowheads="1"/>
          </p:cNvSpPr>
          <p:nvPr/>
        </p:nvSpPr>
        <p:spPr bwMode="auto">
          <a:xfrm>
            <a:off x="207963" y="6384925"/>
            <a:ext cx="3313112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/ mise en scène de Georges Wilson.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- Paris : Palais de Chaillot, 26-04-1965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http://catalogue.bnf.fr/ark:/12148/cb40996788h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635" name="AutoShape 83"/>
          <p:cNvCxnSpPr>
            <a:cxnSpLocks noChangeShapeType="1"/>
            <a:stCxn id="69" idx="1"/>
            <a:endCxn id="23634" idx="3"/>
          </p:cNvCxnSpPr>
          <p:nvPr/>
        </p:nvCxnSpPr>
        <p:spPr bwMode="auto">
          <a:xfrm flipH="1">
            <a:off x="3521075" y="6204744"/>
            <a:ext cx="3311773" cy="5770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6" name="Text Box 84"/>
          <p:cNvSpPr txBox="1">
            <a:spLocks noChangeArrowheads="1"/>
          </p:cNvSpPr>
          <p:nvPr/>
        </p:nvSpPr>
        <p:spPr bwMode="auto">
          <a:xfrm>
            <a:off x="3910906" y="6342062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sp>
        <p:nvSpPr>
          <p:cNvPr id="23637" name="Rectangle 85"/>
          <p:cNvSpPr>
            <a:spLocks noChangeArrowheads="1"/>
          </p:cNvSpPr>
          <p:nvPr/>
        </p:nvSpPr>
        <p:spPr bwMode="auto">
          <a:xfrm>
            <a:off x="9827419" y="18788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{Georges Wilson}</a:t>
            </a:r>
          </a:p>
        </p:txBody>
      </p:sp>
      <p:cxnSp>
        <p:nvCxnSpPr>
          <p:cNvPr id="23638" name="AutoShape 86"/>
          <p:cNvCxnSpPr>
            <a:cxnSpLocks noChangeShapeType="1"/>
            <a:stCxn id="23637" idx="1"/>
            <a:endCxn id="23626" idx="6"/>
          </p:cNvCxnSpPr>
          <p:nvPr/>
        </p:nvCxnSpPr>
        <p:spPr bwMode="auto">
          <a:xfrm flipH="1">
            <a:off x="8331200" y="2058988"/>
            <a:ext cx="1496219" cy="47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9" name="Text Box 87"/>
          <p:cNvSpPr txBox="1">
            <a:spLocks noChangeArrowheads="1"/>
          </p:cNvSpPr>
          <p:nvPr/>
        </p:nvSpPr>
        <p:spPr bwMode="auto">
          <a:xfrm>
            <a:off x="8677561" y="1739900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  <p:cxnSp>
        <p:nvCxnSpPr>
          <p:cNvPr id="23640" name="AutoShape 88"/>
          <p:cNvCxnSpPr>
            <a:cxnSpLocks noChangeShapeType="1"/>
            <a:stCxn id="23626" idx="3"/>
            <a:endCxn id="23641" idx="0"/>
          </p:cNvCxnSpPr>
          <p:nvPr/>
        </p:nvCxnSpPr>
        <p:spPr bwMode="auto">
          <a:xfrm flipH="1">
            <a:off x="4600575" y="2292350"/>
            <a:ext cx="2809875" cy="6238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1" name="Rectangle 89"/>
          <p:cNvSpPr>
            <a:spLocks noChangeArrowheads="1"/>
          </p:cNvSpPr>
          <p:nvPr/>
        </p:nvSpPr>
        <p:spPr bwMode="auto">
          <a:xfrm>
            <a:off x="3663950" y="2916238"/>
            <a:ext cx="1871663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Palais de Chaillot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642" name="Text Box 90"/>
          <p:cNvSpPr txBox="1">
            <a:spLocks noChangeArrowheads="1"/>
          </p:cNvSpPr>
          <p:nvPr/>
        </p:nvSpPr>
        <p:spPr bwMode="auto">
          <a:xfrm>
            <a:off x="4887913" y="235267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3643" name="AutoShape 91"/>
          <p:cNvCxnSpPr>
            <a:cxnSpLocks noChangeShapeType="1"/>
            <a:stCxn id="23626" idx="3"/>
            <a:endCxn id="23644" idx="0"/>
          </p:cNvCxnSpPr>
          <p:nvPr/>
        </p:nvCxnSpPr>
        <p:spPr bwMode="auto">
          <a:xfrm flipH="1">
            <a:off x="6653213" y="2292350"/>
            <a:ext cx="757237" cy="779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4" name="Rectangle 92"/>
          <p:cNvSpPr>
            <a:spLocks noChangeArrowheads="1"/>
          </p:cNvSpPr>
          <p:nvPr/>
        </p:nvSpPr>
        <p:spPr bwMode="auto">
          <a:xfrm>
            <a:off x="6040438" y="3071813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26-04-1965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645" name="Text Box 93"/>
          <p:cNvSpPr txBox="1">
            <a:spLocks noChangeArrowheads="1"/>
          </p:cNvSpPr>
          <p:nvPr/>
        </p:nvSpPr>
        <p:spPr bwMode="auto">
          <a:xfrm>
            <a:off x="6400800" y="2784475"/>
            <a:ext cx="1257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169587" y="250033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0" name="AutoShape 69"/>
          <p:cNvCxnSpPr>
            <a:cxnSpLocks noChangeShapeType="1"/>
            <a:stCxn id="62" idx="1"/>
            <a:endCxn id="59" idx="0"/>
          </p:cNvCxnSpPr>
          <p:nvPr/>
        </p:nvCxnSpPr>
        <p:spPr bwMode="auto">
          <a:xfrm flipH="1">
            <a:off x="1753392" y="2064544"/>
            <a:ext cx="1198291" cy="43578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88"/>
          <p:cNvSpPr txBox="1">
            <a:spLocks noChangeArrowheads="1"/>
          </p:cNvSpPr>
          <p:nvPr/>
        </p:nvSpPr>
        <p:spPr bwMode="auto">
          <a:xfrm>
            <a:off x="2040593" y="194865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2951683" y="1884362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6662638" y="4944294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9" name="Rectangle 20"/>
          <p:cNvSpPr>
            <a:spLocks noChangeArrowheads="1"/>
          </p:cNvSpPr>
          <p:nvPr/>
        </p:nvSpPr>
        <p:spPr bwMode="auto">
          <a:xfrm>
            <a:off x="6832848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6557516" y="3875206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1" name="Text Box 105"/>
          <p:cNvSpPr txBox="1">
            <a:spLocks noChangeArrowheads="1"/>
          </p:cNvSpPr>
          <p:nvPr/>
        </p:nvSpPr>
        <p:spPr bwMode="auto">
          <a:xfrm>
            <a:off x="7824068" y="4374068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79" name="AutoShape 14"/>
          <p:cNvCxnSpPr>
            <a:cxnSpLocks noChangeShapeType="1"/>
            <a:stCxn id="68" idx="0"/>
            <a:endCxn id="70" idx="2"/>
          </p:cNvCxnSpPr>
          <p:nvPr/>
        </p:nvCxnSpPr>
        <p:spPr bwMode="auto">
          <a:xfrm flipH="1" flipV="1">
            <a:off x="7814023" y="4235569"/>
            <a:ext cx="1140" cy="708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G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87338" y="4512568"/>
            <a:ext cx="26574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{Pic, Roger (1920-2001). Photographe}</a:t>
            </a:r>
          </a:p>
        </p:txBody>
      </p:sp>
      <p:cxnSp>
        <p:nvCxnSpPr>
          <p:cNvPr id="23564" name="AutoShape 12"/>
          <p:cNvCxnSpPr>
            <a:cxnSpLocks noChangeShapeType="1"/>
            <a:stCxn id="64" idx="1"/>
            <a:endCxn id="23562" idx="3"/>
          </p:cNvCxnSpPr>
          <p:nvPr/>
        </p:nvCxnSpPr>
        <p:spPr bwMode="auto">
          <a:xfrm flipH="1" flipV="1">
            <a:off x="2944813" y="4692749"/>
            <a:ext cx="3618705" cy="50373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AutoShape 15"/>
          <p:cNvCxnSpPr>
            <a:cxnSpLocks noChangeShapeType="1"/>
            <a:stCxn id="23573" idx="0"/>
            <a:endCxn id="64" idx="2"/>
          </p:cNvCxnSpPr>
          <p:nvPr/>
        </p:nvCxnSpPr>
        <p:spPr bwMode="auto">
          <a:xfrm flipV="1">
            <a:off x="7802563" y="5376664"/>
            <a:ext cx="17462" cy="251956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8" name="AutoShape 16"/>
          <p:cNvCxnSpPr>
            <a:cxnSpLocks noChangeShapeType="1"/>
            <a:stCxn id="64" idx="3"/>
            <a:endCxn id="23579" idx="1"/>
          </p:cNvCxnSpPr>
          <p:nvPr/>
        </p:nvCxnSpPr>
        <p:spPr bwMode="auto">
          <a:xfrm>
            <a:off x="9076531" y="5196483"/>
            <a:ext cx="2061270" cy="166469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9" name="AutoShape 17"/>
          <p:cNvCxnSpPr>
            <a:cxnSpLocks noChangeShapeType="1"/>
            <a:stCxn id="23573" idx="1"/>
            <a:endCxn id="23584" idx="3"/>
          </p:cNvCxnSpPr>
          <p:nvPr/>
        </p:nvCxnSpPr>
        <p:spPr bwMode="auto">
          <a:xfrm flipH="1" flipV="1">
            <a:off x="4168775" y="7753350"/>
            <a:ext cx="2874963" cy="323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521075" y="455543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504950" y="5592763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{Roger Pic (Paris)}</a:t>
            </a:r>
          </a:p>
        </p:txBody>
      </p:sp>
      <p:cxnSp>
        <p:nvCxnSpPr>
          <p:cNvPr id="23577" name="AutoShape 25"/>
          <p:cNvCxnSpPr>
            <a:cxnSpLocks noChangeShapeType="1"/>
            <a:stCxn id="64" idx="1"/>
            <a:endCxn id="23576" idx="3"/>
          </p:cNvCxnSpPr>
          <p:nvPr/>
        </p:nvCxnSpPr>
        <p:spPr bwMode="auto">
          <a:xfrm flipH="1">
            <a:off x="3009900" y="5196483"/>
            <a:ext cx="3553618" cy="57646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521075" y="5318125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11137801" y="6680994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{1965}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2944813" y="8329613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DIA-PHO-1(393)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583" name="AutoShape 31"/>
          <p:cNvCxnSpPr>
            <a:cxnSpLocks noChangeShapeType="1"/>
            <a:stCxn id="23573" idx="1"/>
            <a:endCxn id="23582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10691812" y="5388570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Roger Pic]”</a:t>
            </a:r>
          </a:p>
        </p:txBody>
      </p:sp>
      <p:cxnSp>
        <p:nvCxnSpPr>
          <p:cNvPr id="23588" name="AutoShape 36"/>
          <p:cNvCxnSpPr>
            <a:cxnSpLocks noChangeShapeType="1"/>
            <a:stCxn id="64" idx="3"/>
            <a:endCxn id="23587" idx="1"/>
          </p:cNvCxnSpPr>
          <p:nvPr/>
        </p:nvCxnSpPr>
        <p:spPr bwMode="auto">
          <a:xfrm>
            <a:off x="9076531" y="5196483"/>
            <a:ext cx="1615281" cy="4437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10542489" y="7392988"/>
            <a:ext cx="20891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Rec. factice : n. et b. et coul.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595" name="AutoShape 43"/>
          <p:cNvCxnSpPr>
            <a:cxnSpLocks noChangeShapeType="1"/>
            <a:stCxn id="23573" idx="3"/>
            <a:endCxn id="23594" idx="1"/>
          </p:cNvCxnSpPr>
          <p:nvPr/>
        </p:nvCxnSpPr>
        <p:spPr bwMode="auto">
          <a:xfrm flipV="1">
            <a:off x="8561388" y="7573169"/>
            <a:ext cx="1981101" cy="5032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1353701" y="415220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3597" name="AutoShape 45"/>
          <p:cNvCxnSpPr>
            <a:cxnSpLocks noChangeShapeType="1"/>
            <a:stCxn id="64" idx="3"/>
            <a:endCxn id="23596" idx="1"/>
          </p:cNvCxnSpPr>
          <p:nvPr/>
        </p:nvCxnSpPr>
        <p:spPr bwMode="auto">
          <a:xfrm flipV="1">
            <a:off x="9076531" y="4332387"/>
            <a:ext cx="2277170" cy="86409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0139362" y="424203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044113" y="5239345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10668000" y="6204744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dcterms:created</a:t>
            </a:r>
            <a:endParaRPr lang="en-GB" sz="1200" i="1" dirty="0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9470788" y="732710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dc:format</a:t>
            </a:r>
            <a:endParaRPr lang="en-GB" sz="1200" i="1" dirty="0"/>
          </a:p>
        </p:txBody>
      </p:sp>
      <p:cxnSp>
        <p:nvCxnSpPr>
          <p:cNvPr id="23622" name="AutoShape 70"/>
          <p:cNvCxnSpPr>
            <a:cxnSpLocks noChangeShapeType="1"/>
            <a:stCxn id="23623" idx="0"/>
            <a:endCxn id="23573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3626" name="Oval 74"/>
          <p:cNvSpPr>
            <a:spLocks noChangeArrowheads="1"/>
          </p:cNvSpPr>
          <p:nvPr/>
        </p:nvSpPr>
        <p:spPr bwMode="auto">
          <a:xfrm>
            <a:off x="7251700" y="17399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1965)</a:t>
            </a:r>
          </a:p>
        </p:txBody>
      </p:sp>
      <p:cxnSp>
        <p:nvCxnSpPr>
          <p:cNvPr id="23627" name="AutoShape 75"/>
          <p:cNvCxnSpPr>
            <a:cxnSpLocks noChangeShapeType="1"/>
            <a:stCxn id="23626" idx="2"/>
            <a:endCxn id="62" idx="3"/>
          </p:cNvCxnSpPr>
          <p:nvPr/>
        </p:nvCxnSpPr>
        <p:spPr bwMode="auto">
          <a:xfrm flipH="1">
            <a:off x="5464696" y="2063750"/>
            <a:ext cx="1787004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28" name="AutoShape 76"/>
          <p:cNvCxnSpPr>
            <a:cxnSpLocks noChangeShapeType="1"/>
            <a:stCxn id="64" idx="0"/>
            <a:endCxn id="23626" idx="4"/>
          </p:cNvCxnSpPr>
          <p:nvPr/>
        </p:nvCxnSpPr>
        <p:spPr bwMode="auto">
          <a:xfrm flipH="1" flipV="1">
            <a:off x="7791450" y="2387600"/>
            <a:ext cx="28575" cy="2628701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29" name="Text Box 77"/>
          <p:cNvSpPr txBox="1">
            <a:spLocks noChangeArrowheads="1"/>
          </p:cNvSpPr>
          <p:nvPr/>
        </p:nvSpPr>
        <p:spPr bwMode="auto">
          <a:xfrm>
            <a:off x="5740400" y="18113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7820943" y="2866251"/>
            <a:ext cx="182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sp>
        <p:nvSpPr>
          <p:cNvPr id="23631" name="Rectangle 79"/>
          <p:cNvSpPr>
            <a:spLocks noChangeArrowheads="1"/>
          </p:cNvSpPr>
          <p:nvPr/>
        </p:nvSpPr>
        <p:spPr bwMode="auto">
          <a:xfrm>
            <a:off x="11420376" y="4693543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23632" name="AutoShape 80"/>
          <p:cNvCxnSpPr>
            <a:cxnSpLocks noChangeShapeType="1"/>
            <a:stCxn id="64" idx="3"/>
            <a:endCxn id="23631" idx="1"/>
          </p:cNvCxnSpPr>
          <p:nvPr/>
        </p:nvCxnSpPr>
        <p:spPr bwMode="auto">
          <a:xfrm flipV="1">
            <a:off x="9076531" y="4873725"/>
            <a:ext cx="2343845" cy="32275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10188303" y="4730305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3634" name="Rectangle 82"/>
          <p:cNvSpPr>
            <a:spLocks noChangeArrowheads="1"/>
          </p:cNvSpPr>
          <p:nvPr/>
        </p:nvSpPr>
        <p:spPr bwMode="auto">
          <a:xfrm>
            <a:off x="207963" y="6384925"/>
            <a:ext cx="3313112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/ mise en scène de Georges Wilson.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- Paris : Palais de Chaillot, 26-04-1965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http://catalogue.bnf.fr/ark:/12148/cb40996788h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3635" name="AutoShape 83"/>
          <p:cNvCxnSpPr>
            <a:cxnSpLocks noChangeShapeType="1"/>
            <a:stCxn id="64" idx="1"/>
            <a:endCxn id="23634" idx="3"/>
          </p:cNvCxnSpPr>
          <p:nvPr/>
        </p:nvCxnSpPr>
        <p:spPr bwMode="auto">
          <a:xfrm flipH="1">
            <a:off x="3521075" y="5196483"/>
            <a:ext cx="3042443" cy="15853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6" name="Text Box 84"/>
          <p:cNvSpPr txBox="1">
            <a:spLocks noChangeArrowheads="1"/>
          </p:cNvSpPr>
          <p:nvPr/>
        </p:nvSpPr>
        <p:spPr bwMode="auto">
          <a:xfrm>
            <a:off x="3642915" y="6033292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sp>
        <p:nvSpPr>
          <p:cNvPr id="23637" name="Rectangle 85"/>
          <p:cNvSpPr>
            <a:spLocks noChangeArrowheads="1"/>
          </p:cNvSpPr>
          <p:nvPr/>
        </p:nvSpPr>
        <p:spPr bwMode="auto">
          <a:xfrm>
            <a:off x="9827419" y="18788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{Georges Wilson}</a:t>
            </a:r>
          </a:p>
        </p:txBody>
      </p:sp>
      <p:cxnSp>
        <p:nvCxnSpPr>
          <p:cNvPr id="23638" name="AutoShape 86"/>
          <p:cNvCxnSpPr>
            <a:cxnSpLocks noChangeShapeType="1"/>
            <a:stCxn id="23637" idx="1"/>
            <a:endCxn id="23626" idx="6"/>
          </p:cNvCxnSpPr>
          <p:nvPr/>
        </p:nvCxnSpPr>
        <p:spPr bwMode="auto">
          <a:xfrm flipH="1">
            <a:off x="8331200" y="2058988"/>
            <a:ext cx="1496219" cy="47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39" name="Text Box 87"/>
          <p:cNvSpPr txBox="1">
            <a:spLocks noChangeArrowheads="1"/>
          </p:cNvSpPr>
          <p:nvPr/>
        </p:nvSpPr>
        <p:spPr bwMode="auto">
          <a:xfrm>
            <a:off x="8677561" y="1739900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  <p:cxnSp>
        <p:nvCxnSpPr>
          <p:cNvPr id="23640" name="AutoShape 88"/>
          <p:cNvCxnSpPr>
            <a:cxnSpLocks noChangeShapeType="1"/>
            <a:stCxn id="23626" idx="3"/>
            <a:endCxn id="23641" idx="0"/>
          </p:cNvCxnSpPr>
          <p:nvPr/>
        </p:nvCxnSpPr>
        <p:spPr bwMode="auto">
          <a:xfrm flipH="1">
            <a:off x="4600575" y="2292350"/>
            <a:ext cx="2809875" cy="6238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1" name="Rectangle 89"/>
          <p:cNvSpPr>
            <a:spLocks noChangeArrowheads="1"/>
          </p:cNvSpPr>
          <p:nvPr/>
        </p:nvSpPr>
        <p:spPr bwMode="auto">
          <a:xfrm>
            <a:off x="3663950" y="2916238"/>
            <a:ext cx="1871663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Palais de Chaillot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642" name="Text Box 90"/>
          <p:cNvSpPr txBox="1">
            <a:spLocks noChangeArrowheads="1"/>
          </p:cNvSpPr>
          <p:nvPr/>
        </p:nvSpPr>
        <p:spPr bwMode="auto">
          <a:xfrm>
            <a:off x="4887913" y="235267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3643" name="AutoShape 91"/>
          <p:cNvCxnSpPr>
            <a:cxnSpLocks noChangeShapeType="1"/>
            <a:stCxn id="23626" idx="3"/>
            <a:endCxn id="23644" idx="0"/>
          </p:cNvCxnSpPr>
          <p:nvPr/>
        </p:nvCxnSpPr>
        <p:spPr bwMode="auto">
          <a:xfrm flipH="1">
            <a:off x="6653213" y="2292350"/>
            <a:ext cx="757237" cy="779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644" name="Rectangle 92"/>
          <p:cNvSpPr>
            <a:spLocks noChangeArrowheads="1"/>
          </p:cNvSpPr>
          <p:nvPr/>
        </p:nvSpPr>
        <p:spPr bwMode="auto">
          <a:xfrm>
            <a:off x="6040438" y="3071813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26-04-1965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3645" name="Text Box 93"/>
          <p:cNvSpPr txBox="1">
            <a:spLocks noChangeArrowheads="1"/>
          </p:cNvSpPr>
          <p:nvPr/>
        </p:nvSpPr>
        <p:spPr bwMode="auto">
          <a:xfrm>
            <a:off x="6400800" y="2784475"/>
            <a:ext cx="1257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169587" y="250033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0" name="AutoShape 69"/>
          <p:cNvCxnSpPr>
            <a:cxnSpLocks noChangeShapeType="1"/>
            <a:stCxn id="62" idx="1"/>
            <a:endCxn id="59" idx="0"/>
          </p:cNvCxnSpPr>
          <p:nvPr/>
        </p:nvCxnSpPr>
        <p:spPr bwMode="auto">
          <a:xfrm flipH="1">
            <a:off x="1753392" y="2064544"/>
            <a:ext cx="1198291" cy="43578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88"/>
          <p:cNvSpPr txBox="1">
            <a:spLocks noChangeArrowheads="1"/>
          </p:cNvSpPr>
          <p:nvPr/>
        </p:nvSpPr>
        <p:spPr bwMode="auto">
          <a:xfrm>
            <a:off x="2040593" y="194865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2951683" y="1884362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6563518" y="5016301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G according to FRBR</a:t>
            </a:r>
            <a:r>
              <a:rPr lang="en-GB" sz="5600" baseline="-25000" dirty="0"/>
              <a:t>OO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F21 Recording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Work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0504488" y="4295775"/>
            <a:ext cx="1800225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Roger Pic]”</a:t>
            </a:r>
          </a:p>
        </p:txBody>
      </p:sp>
      <p:cxnSp>
        <p:nvCxnSpPr>
          <p:cNvPr id="50181" name="AutoShape 5"/>
          <p:cNvCxnSpPr>
            <a:cxnSpLocks noChangeShapeType="1"/>
            <a:stCxn id="50179" idx="3"/>
            <a:endCxn id="50180" idx="1"/>
          </p:cNvCxnSpPr>
          <p:nvPr/>
        </p:nvCxnSpPr>
        <p:spPr bwMode="auto">
          <a:xfrm>
            <a:off x="8305800" y="3036888"/>
            <a:ext cx="2198688" cy="15843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217988" y="2855913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50183" name="AutoShape 7"/>
          <p:cNvCxnSpPr>
            <a:cxnSpLocks noChangeShapeType="1"/>
            <a:stCxn id="50182" idx="3"/>
            <a:endCxn id="50179" idx="1"/>
          </p:cNvCxnSpPr>
          <p:nvPr/>
        </p:nvCxnSpPr>
        <p:spPr bwMode="auto">
          <a:xfrm>
            <a:off x="5802313" y="3036888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92945" y="3362325"/>
            <a:ext cx="19446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{Pic, Roger (1920-2001)}</a:t>
            </a:r>
          </a:p>
        </p:txBody>
      </p:sp>
      <p:cxnSp>
        <p:nvCxnSpPr>
          <p:cNvPr id="50185" name="AutoShape 9"/>
          <p:cNvCxnSpPr>
            <a:cxnSpLocks noChangeShapeType="1"/>
            <a:stCxn id="50182" idx="1"/>
            <a:endCxn id="50184" idx="3"/>
          </p:cNvCxnSpPr>
          <p:nvPr/>
        </p:nvCxnSpPr>
        <p:spPr bwMode="auto">
          <a:xfrm flipH="1">
            <a:off x="2637632" y="3036094"/>
            <a:ext cx="1580356" cy="5064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561388" y="3071813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29313" y="2803525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611438" y="3154363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 carried out by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7185025" y="4508500"/>
            <a:ext cx="12319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F26 Recording</a:t>
            </a:r>
          </a:p>
        </p:txBody>
      </p:sp>
      <p:cxnSp>
        <p:nvCxnSpPr>
          <p:cNvPr id="50190" name="AutoShape 14"/>
          <p:cNvCxnSpPr>
            <a:cxnSpLocks noChangeShapeType="1"/>
            <a:stCxn id="50179" idx="2"/>
            <a:endCxn id="50189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347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R13 is realised in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F29 Recording Event</a:t>
            </a:r>
          </a:p>
        </p:txBody>
      </p:sp>
      <p:cxnSp>
        <p:nvCxnSpPr>
          <p:cNvPr id="50198" name="AutoShape 22"/>
          <p:cNvCxnSpPr>
            <a:cxnSpLocks noChangeShapeType="1"/>
            <a:stCxn id="50197" idx="3"/>
            <a:endCxn id="50189" idx="1"/>
          </p:cNvCxnSpPr>
          <p:nvPr/>
        </p:nvCxnSpPr>
        <p:spPr bwMode="auto">
          <a:xfrm>
            <a:off x="5824538" y="4189413"/>
            <a:ext cx="1360487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296025" y="4158456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12788" y="3863975"/>
            <a:ext cx="20081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{Pic, Roger (1920-2001)}</a:t>
            </a:r>
          </a:p>
        </p:txBody>
      </p:sp>
      <p:cxnSp>
        <p:nvCxnSpPr>
          <p:cNvPr id="50202" name="AutoShape 26"/>
          <p:cNvCxnSpPr>
            <a:cxnSpLocks noChangeShapeType="1"/>
            <a:stCxn id="50197" idx="1"/>
            <a:endCxn id="50200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1287463" y="4675188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{photographer}</a:t>
            </a:r>
          </a:p>
        </p:txBody>
      </p:sp>
      <p:cxnSp>
        <p:nvCxnSpPr>
          <p:cNvPr id="50206" name="AutoShape 30"/>
          <p:cNvCxnSpPr>
            <a:cxnSpLocks noChangeShapeType="1"/>
            <a:stCxn id="50215" idx="3"/>
            <a:endCxn id="50204" idx="3"/>
          </p:cNvCxnSpPr>
          <p:nvPr/>
        </p:nvCxnSpPr>
        <p:spPr bwMode="auto">
          <a:xfrm flipH="1">
            <a:off x="2368550" y="4178300"/>
            <a:ext cx="1100138" cy="6778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08" name="AutoShape 32"/>
          <p:cNvCxnSpPr>
            <a:cxnSpLocks noChangeShapeType="1"/>
            <a:stCxn id="50221" idx="0"/>
            <a:endCxn id="50189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09" name="AutoShape 33"/>
          <p:cNvCxnSpPr>
            <a:cxnSpLocks noChangeShapeType="1"/>
            <a:stCxn id="50222" idx="0"/>
            <a:endCxn id="50221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0" name="AutoShape 34"/>
          <p:cNvCxnSpPr>
            <a:cxnSpLocks noChangeShapeType="1"/>
            <a:stCxn id="50225" idx="3"/>
            <a:endCxn id="50221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1" name="AutoShape 35"/>
          <p:cNvCxnSpPr>
            <a:cxnSpLocks noChangeShapeType="1"/>
            <a:stCxn id="50225" idx="1"/>
            <a:endCxn id="50230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2" name="AutoShape 36"/>
          <p:cNvCxnSpPr>
            <a:cxnSpLocks noChangeShapeType="1"/>
            <a:stCxn id="50230" idx="1"/>
            <a:endCxn id="50232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3" name="AutoShape 37"/>
          <p:cNvCxnSpPr>
            <a:cxnSpLocks noChangeShapeType="1"/>
            <a:stCxn id="50222" idx="1"/>
            <a:endCxn id="50237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4" name="AutoShape 38"/>
          <p:cNvCxnSpPr>
            <a:cxnSpLocks noChangeShapeType="1"/>
            <a:stCxn id="50237" idx="1"/>
            <a:endCxn id="50240" idx="3"/>
          </p:cNvCxnSpPr>
          <p:nvPr/>
        </p:nvCxnSpPr>
        <p:spPr bwMode="auto">
          <a:xfrm flipH="1">
            <a:off x="4168775" y="7969250"/>
            <a:ext cx="10080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15" name="Oval 39"/>
          <p:cNvSpPr>
            <a:spLocks noChangeArrowheads="1"/>
          </p:cNvSpPr>
          <p:nvPr/>
        </p:nvSpPr>
        <p:spPr bwMode="auto">
          <a:xfrm>
            <a:off x="3448050" y="40544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0221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50225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50226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50227" name="Rectangle 51"/>
          <p:cNvSpPr>
            <a:spLocks noChangeArrowheads="1"/>
          </p:cNvSpPr>
          <p:nvPr/>
        </p:nvSpPr>
        <p:spPr bwMode="auto">
          <a:xfrm>
            <a:off x="712788" y="6169025"/>
            <a:ext cx="15049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{Roger Pic (Paris)}</a:t>
            </a:r>
          </a:p>
        </p:txBody>
      </p:sp>
      <p:cxnSp>
        <p:nvCxnSpPr>
          <p:cNvPr id="50228" name="AutoShape 52"/>
          <p:cNvCxnSpPr>
            <a:cxnSpLocks noChangeShapeType="1"/>
            <a:stCxn id="50225" idx="1"/>
            <a:endCxn id="50227" idx="3"/>
          </p:cNvCxnSpPr>
          <p:nvPr/>
        </p:nvCxnSpPr>
        <p:spPr bwMode="auto">
          <a:xfrm flipH="1">
            <a:off x="2217738" y="6350000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2462213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50232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“1965”</a:t>
            </a:r>
          </a:p>
        </p:txBody>
      </p: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0237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50238" name="Rectangle 62"/>
          <p:cNvSpPr>
            <a:spLocks noChangeArrowheads="1"/>
          </p:cNvSpPr>
          <p:nvPr/>
        </p:nvSpPr>
        <p:spPr bwMode="auto">
          <a:xfrm>
            <a:off x="1863725" y="8905875"/>
            <a:ext cx="36004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DIA-PHO-1(393)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0239" name="AutoShape 63"/>
          <p:cNvCxnSpPr>
            <a:cxnSpLocks noChangeShapeType="1"/>
            <a:stCxn id="50222" idx="1"/>
            <a:endCxn id="50238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40" name="Rectangle 64"/>
          <p:cNvSpPr>
            <a:spLocks noChangeArrowheads="1"/>
          </p:cNvSpPr>
          <p:nvPr/>
        </p:nvSpPr>
        <p:spPr bwMode="auto">
          <a:xfrm>
            <a:off x="1360488" y="8040688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0241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4168775" y="76803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50247" name="Rectangle 71"/>
          <p:cNvSpPr>
            <a:spLocks noChangeArrowheads="1"/>
          </p:cNvSpPr>
          <p:nvPr/>
        </p:nvSpPr>
        <p:spPr bwMode="auto">
          <a:xfrm>
            <a:off x="10793413" y="7321550"/>
            <a:ext cx="12239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50248" name="AutoShape 72"/>
          <p:cNvCxnSpPr>
            <a:cxnSpLocks noChangeShapeType="1"/>
            <a:stCxn id="50221" idx="3"/>
            <a:endCxn id="50247" idx="1"/>
          </p:cNvCxnSpPr>
          <p:nvPr/>
        </p:nvCxnSpPr>
        <p:spPr bwMode="auto">
          <a:xfrm>
            <a:off x="8782050" y="6781800"/>
            <a:ext cx="20113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49" name="Text Box 73"/>
          <p:cNvSpPr txBox="1">
            <a:spLocks noChangeArrowheads="1"/>
          </p:cNvSpPr>
          <p:nvPr/>
        </p:nvSpPr>
        <p:spPr bwMode="auto">
          <a:xfrm>
            <a:off x="9569450" y="6961188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50253" name="Rectangle 77"/>
          <p:cNvSpPr>
            <a:spLocks noChangeArrowheads="1"/>
          </p:cNvSpPr>
          <p:nvPr/>
        </p:nvSpPr>
        <p:spPr bwMode="auto">
          <a:xfrm>
            <a:off x="8632825" y="9024938"/>
            <a:ext cx="41021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Rec. factice : n. et b. et coul. ; 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0254" name="AutoShape 78"/>
          <p:cNvCxnSpPr>
            <a:cxnSpLocks noChangeShapeType="1"/>
            <a:stCxn id="50221" idx="3"/>
            <a:endCxn id="50253" idx="0"/>
          </p:cNvCxnSpPr>
          <p:nvPr/>
        </p:nvCxnSpPr>
        <p:spPr bwMode="auto">
          <a:xfrm>
            <a:off x="8782050" y="6781800"/>
            <a:ext cx="1901825" cy="22431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55" name="Text Box 79"/>
          <p:cNvSpPr txBox="1">
            <a:spLocks noChangeArrowheads="1"/>
          </p:cNvSpPr>
          <p:nvPr/>
        </p:nvSpPr>
        <p:spPr bwMode="auto">
          <a:xfrm>
            <a:off x="8993188" y="73215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50260" name="Rectangle 84"/>
          <p:cNvSpPr>
            <a:spLocks noChangeArrowheads="1"/>
          </p:cNvSpPr>
          <p:nvPr/>
        </p:nvSpPr>
        <p:spPr bwMode="auto">
          <a:xfrm>
            <a:off x="8921750" y="84010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50261" name="AutoShape 85"/>
          <p:cNvCxnSpPr>
            <a:cxnSpLocks noChangeShapeType="1"/>
            <a:stCxn id="50262" idx="3"/>
            <a:endCxn id="50260" idx="0"/>
          </p:cNvCxnSpPr>
          <p:nvPr/>
        </p:nvCxnSpPr>
        <p:spPr bwMode="auto">
          <a:xfrm flipH="1">
            <a:off x="9353550" y="8020050"/>
            <a:ext cx="381000" cy="381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62" name="Oval 86"/>
          <p:cNvSpPr>
            <a:spLocks noChangeArrowheads="1"/>
          </p:cNvSpPr>
          <p:nvPr/>
        </p:nvSpPr>
        <p:spPr bwMode="auto">
          <a:xfrm>
            <a:off x="9713913" y="789622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263" name="Text Box 87"/>
          <p:cNvSpPr txBox="1">
            <a:spLocks noChangeArrowheads="1"/>
          </p:cNvSpPr>
          <p:nvPr/>
        </p:nvSpPr>
        <p:spPr bwMode="auto">
          <a:xfrm>
            <a:off x="9137650" y="80406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50284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</a:t>
            </a:r>
          </a:p>
        </p:txBody>
      </p:sp>
      <p:cxnSp>
        <p:nvCxnSpPr>
          <p:cNvPr id="50285" name="AutoShape 109"/>
          <p:cNvCxnSpPr>
            <a:cxnSpLocks noChangeShapeType="1"/>
            <a:stCxn id="50287" idx="3"/>
            <a:endCxn id="50221" idx="1"/>
          </p:cNvCxnSpPr>
          <p:nvPr/>
        </p:nvCxnSpPr>
        <p:spPr bwMode="auto">
          <a:xfrm>
            <a:off x="5680075" y="5307013"/>
            <a:ext cx="1152525" cy="14747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86" name="AutoShape 110"/>
          <p:cNvCxnSpPr>
            <a:cxnSpLocks noChangeShapeType="1"/>
            <a:stCxn id="50287" idx="1"/>
            <a:endCxn id="50289" idx="3"/>
          </p:cNvCxnSpPr>
          <p:nvPr/>
        </p:nvCxnSpPr>
        <p:spPr bwMode="auto">
          <a:xfrm flipH="1">
            <a:off x="3659188" y="5307013"/>
            <a:ext cx="936625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87" name="Rectangle 111"/>
          <p:cNvSpPr>
            <a:spLocks noChangeArrowheads="1"/>
          </p:cNvSpPr>
          <p:nvPr/>
        </p:nvSpPr>
        <p:spPr bwMode="auto">
          <a:xfrm>
            <a:off x="4595813" y="5126038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50288" name="Text Box 112"/>
          <p:cNvSpPr txBox="1">
            <a:spLocks noChangeArrowheads="1"/>
          </p:cNvSpPr>
          <p:nvPr/>
        </p:nvSpPr>
        <p:spPr bwMode="auto">
          <a:xfrm>
            <a:off x="5819775" y="5448300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50289" name="Rectangle 113"/>
          <p:cNvSpPr>
            <a:spLocks noChangeArrowheads="1"/>
          </p:cNvSpPr>
          <p:nvPr/>
        </p:nvSpPr>
        <p:spPr bwMode="auto">
          <a:xfrm>
            <a:off x="274638" y="552291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http://catalogue.bnf.fr/ark:/12148/cb40996788h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0290" name="Text Box 114"/>
          <p:cNvSpPr txBox="1">
            <a:spLocks noChangeArrowheads="1"/>
          </p:cNvSpPr>
          <p:nvPr/>
        </p:nvSpPr>
        <p:spPr bwMode="auto">
          <a:xfrm>
            <a:off x="2940050" y="5162550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50291" name="AutoShape 115"/>
          <p:cNvCxnSpPr>
            <a:cxnSpLocks noChangeShapeType="1"/>
            <a:stCxn id="50197" idx="3"/>
            <a:endCxn id="50179" idx="1"/>
          </p:cNvCxnSpPr>
          <p:nvPr/>
        </p:nvCxnSpPr>
        <p:spPr bwMode="auto">
          <a:xfrm flipV="1">
            <a:off x="5824538" y="3036888"/>
            <a:ext cx="1473200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92" name="Text Box 116"/>
          <p:cNvSpPr txBox="1">
            <a:spLocks noChangeArrowheads="1"/>
          </p:cNvSpPr>
          <p:nvPr/>
        </p:nvSpPr>
        <p:spPr bwMode="auto">
          <a:xfrm>
            <a:off x="5651500" y="3216275"/>
            <a:ext cx="113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 a</a:t>
            </a:r>
            <a:br>
              <a:rPr lang="en-GB" sz="1200" i="1"/>
            </a:br>
            <a:r>
              <a:rPr lang="en-GB" sz="1200" i="1"/>
              <a:t>realisation of</a:t>
            </a:r>
          </a:p>
        </p:txBody>
      </p:sp>
      <p:cxnSp>
        <p:nvCxnSpPr>
          <p:cNvPr id="50294" name="AutoShape 118"/>
          <p:cNvCxnSpPr>
            <a:cxnSpLocks noChangeShapeType="1"/>
            <a:stCxn id="50295" idx="1"/>
          </p:cNvCxnSpPr>
          <p:nvPr/>
        </p:nvCxnSpPr>
        <p:spPr bwMode="auto">
          <a:xfrm flipH="1">
            <a:off x="1001713" y="1884363"/>
            <a:ext cx="2230437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95" name="Rectangle 119"/>
          <p:cNvSpPr>
            <a:spLocks noChangeArrowheads="1"/>
          </p:cNvSpPr>
          <p:nvPr/>
        </p:nvSpPr>
        <p:spPr bwMode="auto">
          <a:xfrm>
            <a:off x="3232150" y="1703388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50296" name="Text Box 120"/>
          <p:cNvSpPr txBox="1">
            <a:spLocks noChangeArrowheads="1"/>
          </p:cNvSpPr>
          <p:nvPr/>
        </p:nvSpPr>
        <p:spPr bwMode="auto">
          <a:xfrm>
            <a:off x="1681515" y="1488232"/>
            <a:ext cx="18389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</a:t>
            </a:r>
            <a:r>
              <a:rPr lang="en-GB" sz="1200" i="1" dirty="0" smtClean="0"/>
              <a:t>used specific </a:t>
            </a:r>
            <a:r>
              <a:rPr lang="en-GB" sz="1200" i="1" dirty="0"/>
              <a:t>object</a:t>
            </a:r>
          </a:p>
        </p:txBody>
      </p:sp>
      <p:sp>
        <p:nvSpPr>
          <p:cNvPr id="50297" name="Rectangle 121"/>
          <p:cNvSpPr>
            <a:spLocks noChangeArrowheads="1"/>
          </p:cNvSpPr>
          <p:nvPr/>
        </p:nvSpPr>
        <p:spPr bwMode="auto">
          <a:xfrm>
            <a:off x="2223293" y="2201069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50298" name="AutoShape 122"/>
          <p:cNvCxnSpPr>
            <a:cxnSpLocks noChangeShapeType="1"/>
            <a:stCxn id="50299" idx="5"/>
            <a:endCxn id="50297" idx="0"/>
          </p:cNvCxnSpPr>
          <p:nvPr/>
        </p:nvCxnSpPr>
        <p:spPr bwMode="auto">
          <a:xfrm>
            <a:off x="2701407" y="1945757"/>
            <a:ext cx="170380" cy="255312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99" name="Oval 123"/>
          <p:cNvSpPr>
            <a:spLocks noChangeArrowheads="1"/>
          </p:cNvSpPr>
          <p:nvPr/>
        </p:nvSpPr>
        <p:spPr bwMode="auto">
          <a:xfrm>
            <a:off x="2578100" y="1822450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300" name="Text Box 124"/>
          <p:cNvSpPr txBox="1">
            <a:spLocks noChangeArrowheads="1"/>
          </p:cNvSpPr>
          <p:nvPr/>
        </p:nvSpPr>
        <p:spPr bwMode="auto">
          <a:xfrm>
            <a:off x="2772569" y="1920082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cxnSp>
        <p:nvCxnSpPr>
          <p:cNvPr id="50301" name="AutoShape 125"/>
          <p:cNvCxnSpPr>
            <a:cxnSpLocks noChangeShapeType="1"/>
            <a:stCxn id="50197" idx="0"/>
            <a:endCxn id="50295" idx="2"/>
          </p:cNvCxnSpPr>
          <p:nvPr/>
        </p:nvCxnSpPr>
        <p:spPr bwMode="auto">
          <a:xfrm rot="5400000" flipH="1">
            <a:off x="3430588" y="2514600"/>
            <a:ext cx="1944688" cy="1042987"/>
          </a:xfrm>
          <a:prstGeom prst="curvedConnector3">
            <a:avLst>
              <a:gd name="adj1" fmla="val 17468"/>
            </a:avLst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302" name="Text Box 126"/>
          <p:cNvSpPr txBox="1">
            <a:spLocks noChangeArrowheads="1"/>
          </p:cNvSpPr>
          <p:nvPr/>
        </p:nvSpPr>
        <p:spPr bwMode="auto">
          <a:xfrm>
            <a:off x="4154488" y="3417888"/>
            <a:ext cx="11033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R20 recorded</a:t>
            </a:r>
          </a:p>
        </p:txBody>
      </p:sp>
      <p:sp>
        <p:nvSpPr>
          <p:cNvPr id="50303" name="Rectangle 127"/>
          <p:cNvSpPr>
            <a:spLocks noChangeArrowheads="1"/>
          </p:cNvSpPr>
          <p:nvPr/>
        </p:nvSpPr>
        <p:spPr bwMode="auto">
          <a:xfrm>
            <a:off x="7192963" y="170338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50304" name="Rectangle 128"/>
          <p:cNvSpPr>
            <a:spLocks noChangeArrowheads="1"/>
          </p:cNvSpPr>
          <p:nvPr/>
        </p:nvSpPr>
        <p:spPr bwMode="auto">
          <a:xfrm>
            <a:off x="9424988" y="1920875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50305" name="Rectangle 129"/>
          <p:cNvSpPr>
            <a:spLocks noChangeArrowheads="1"/>
          </p:cNvSpPr>
          <p:nvPr/>
        </p:nvSpPr>
        <p:spPr bwMode="auto">
          <a:xfrm>
            <a:off x="11153775" y="2568575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Georges Wilson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0306" name="Rectangle 130"/>
          <p:cNvSpPr>
            <a:spLocks noChangeArrowheads="1"/>
          </p:cNvSpPr>
          <p:nvPr/>
        </p:nvSpPr>
        <p:spPr bwMode="auto">
          <a:xfrm>
            <a:off x="9929813" y="3143250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50307" name="Rectangle 131"/>
          <p:cNvSpPr>
            <a:spLocks noChangeArrowheads="1"/>
          </p:cNvSpPr>
          <p:nvPr/>
        </p:nvSpPr>
        <p:spPr bwMode="auto">
          <a:xfrm>
            <a:off x="5824538" y="1992313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26-04-1965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0308" name="Rectangle 132"/>
          <p:cNvSpPr>
            <a:spLocks noChangeArrowheads="1"/>
          </p:cNvSpPr>
          <p:nvPr/>
        </p:nvSpPr>
        <p:spPr bwMode="auto">
          <a:xfrm>
            <a:off x="4384675" y="2424113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Palais de Chaillot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50309" name="AutoShape 133"/>
          <p:cNvCxnSpPr>
            <a:cxnSpLocks noChangeShapeType="1"/>
            <a:stCxn id="50295" idx="3"/>
            <a:endCxn id="50303" idx="1"/>
          </p:cNvCxnSpPr>
          <p:nvPr/>
        </p:nvCxnSpPr>
        <p:spPr bwMode="auto">
          <a:xfrm>
            <a:off x="4529138" y="1884363"/>
            <a:ext cx="26638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10" name="AutoShape 134"/>
          <p:cNvCxnSpPr>
            <a:cxnSpLocks noChangeShapeType="1"/>
            <a:stCxn id="50295" idx="3"/>
            <a:endCxn id="50307" idx="1"/>
          </p:cNvCxnSpPr>
          <p:nvPr/>
        </p:nvCxnSpPr>
        <p:spPr bwMode="auto">
          <a:xfrm>
            <a:off x="4529138" y="1884363"/>
            <a:ext cx="1295400" cy="2889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11" name="AutoShape 135"/>
          <p:cNvCxnSpPr>
            <a:cxnSpLocks noChangeShapeType="1"/>
            <a:stCxn id="50295" idx="3"/>
            <a:endCxn id="50308" idx="0"/>
          </p:cNvCxnSpPr>
          <p:nvPr/>
        </p:nvCxnSpPr>
        <p:spPr bwMode="auto">
          <a:xfrm>
            <a:off x="4529138" y="1884363"/>
            <a:ext cx="755650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12" name="AutoShape 136"/>
          <p:cNvCxnSpPr>
            <a:cxnSpLocks noChangeShapeType="1"/>
            <a:stCxn id="50304" idx="1"/>
            <a:endCxn id="50303" idx="3"/>
          </p:cNvCxnSpPr>
          <p:nvPr/>
        </p:nvCxnSpPr>
        <p:spPr bwMode="auto">
          <a:xfrm flipH="1" flipV="1">
            <a:off x="8489950" y="1884363"/>
            <a:ext cx="935038" cy="2174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13" name="AutoShape 137"/>
          <p:cNvCxnSpPr>
            <a:cxnSpLocks noChangeShapeType="1"/>
            <a:stCxn id="50304" idx="3"/>
            <a:endCxn id="50305" idx="1"/>
          </p:cNvCxnSpPr>
          <p:nvPr/>
        </p:nvCxnSpPr>
        <p:spPr bwMode="auto">
          <a:xfrm>
            <a:off x="10721975" y="2101850"/>
            <a:ext cx="431800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314" name="AutoShape 138"/>
          <p:cNvCxnSpPr>
            <a:cxnSpLocks noChangeShapeType="1"/>
            <a:stCxn id="50315" idx="3"/>
            <a:endCxn id="50306" idx="0"/>
          </p:cNvCxnSpPr>
          <p:nvPr/>
        </p:nvCxnSpPr>
        <p:spPr bwMode="auto">
          <a:xfrm flipH="1">
            <a:off x="10542588" y="2476500"/>
            <a:ext cx="342900" cy="666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315" name="Oval 139"/>
          <p:cNvSpPr>
            <a:spLocks noChangeArrowheads="1"/>
          </p:cNvSpPr>
          <p:nvPr/>
        </p:nvSpPr>
        <p:spPr bwMode="auto">
          <a:xfrm>
            <a:off x="10864850" y="23526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316" name="Text Box 140"/>
          <p:cNvSpPr txBox="1">
            <a:spLocks noChangeArrowheads="1"/>
          </p:cNvSpPr>
          <p:nvPr/>
        </p:nvSpPr>
        <p:spPr bwMode="auto">
          <a:xfrm>
            <a:off x="4887913" y="206375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50317" name="Text Box 141"/>
          <p:cNvSpPr txBox="1">
            <a:spLocks noChangeArrowheads="1"/>
          </p:cNvSpPr>
          <p:nvPr/>
        </p:nvSpPr>
        <p:spPr bwMode="auto">
          <a:xfrm>
            <a:off x="5248275" y="1920875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50318" name="Text Box 142"/>
          <p:cNvSpPr txBox="1">
            <a:spLocks noChangeArrowheads="1"/>
          </p:cNvSpPr>
          <p:nvPr/>
        </p:nvSpPr>
        <p:spPr bwMode="auto">
          <a:xfrm>
            <a:off x="5032375" y="1631950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R25 performed</a:t>
            </a:r>
          </a:p>
        </p:txBody>
      </p:sp>
      <p:sp>
        <p:nvSpPr>
          <p:cNvPr id="50319" name="Text Box 143"/>
          <p:cNvSpPr txBox="1">
            <a:spLocks noChangeArrowheads="1"/>
          </p:cNvSpPr>
          <p:nvPr/>
        </p:nvSpPr>
        <p:spPr bwMode="auto">
          <a:xfrm>
            <a:off x="8561388" y="170497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50320" name="Text Box 144"/>
          <p:cNvSpPr txBox="1">
            <a:spLocks noChangeArrowheads="1"/>
          </p:cNvSpPr>
          <p:nvPr/>
        </p:nvSpPr>
        <p:spPr bwMode="auto">
          <a:xfrm>
            <a:off x="10793413" y="1992313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0321" name="Text Box 145"/>
          <p:cNvSpPr txBox="1">
            <a:spLocks noChangeArrowheads="1"/>
          </p:cNvSpPr>
          <p:nvPr/>
        </p:nvSpPr>
        <p:spPr bwMode="auto">
          <a:xfrm>
            <a:off x="10217150" y="26400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137566" y="264001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02" name="AutoShape 69"/>
          <p:cNvCxnSpPr>
            <a:cxnSpLocks noChangeShapeType="1"/>
            <a:stCxn id="104" idx="2"/>
            <a:endCxn id="101" idx="0"/>
          </p:cNvCxnSpPr>
          <p:nvPr/>
        </p:nvCxnSpPr>
        <p:spPr bwMode="auto">
          <a:xfrm>
            <a:off x="1016002" y="2028825"/>
            <a:ext cx="705369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 Box 88"/>
          <p:cNvSpPr txBox="1">
            <a:spLocks noChangeArrowheads="1"/>
          </p:cNvSpPr>
          <p:nvPr/>
        </p:nvSpPr>
        <p:spPr bwMode="auto">
          <a:xfrm>
            <a:off x="347941" y="2178844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310632" y="1668462"/>
            <a:ext cx="141074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G </a:t>
            </a:r>
            <a:r>
              <a:rPr lang="en-GB" sz="5600" dirty="0" smtClean="0"/>
              <a:t>/ FRBR</a:t>
            </a:r>
            <a:r>
              <a:rPr lang="en-GB" sz="5600" baseline="-25000" dirty="0" smtClean="0"/>
              <a:t>OO</a:t>
            </a:r>
            <a:r>
              <a:rPr lang="en-GB" sz="5600" dirty="0" smtClean="0"/>
              <a:t> </a:t>
            </a:r>
            <a:r>
              <a:rPr lang="en-GB" sz="5600" dirty="0"/>
              <a:t>(</a:t>
            </a:r>
            <a:r>
              <a:rPr lang="en-GB" sz="5600" dirty="0" smtClean="0"/>
              <a:t>alternate</a:t>
            </a:r>
            <a:r>
              <a:rPr lang="en-GB" sz="5600" dirty="0"/>
              <a:t>)</a:t>
            </a:r>
            <a:endParaRPr lang="en-GB" sz="5600" baseline="-25000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504488" y="4295775"/>
            <a:ext cx="1800225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Roger Pic]”</a:t>
            </a:r>
          </a:p>
        </p:txBody>
      </p:sp>
      <p:cxnSp>
        <p:nvCxnSpPr>
          <p:cNvPr id="64517" name="AutoShape 5"/>
          <p:cNvCxnSpPr>
            <a:cxnSpLocks noChangeShapeType="1"/>
            <a:stCxn id="93" idx="3"/>
            <a:endCxn id="64516" idx="1"/>
          </p:cNvCxnSpPr>
          <p:nvPr/>
        </p:nvCxnSpPr>
        <p:spPr bwMode="auto">
          <a:xfrm>
            <a:off x="8298656" y="4612797"/>
            <a:ext cx="2205832" cy="841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8858251" y="4368552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712788" y="3863975"/>
            <a:ext cx="20081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{Pic, Roger (1920-2001)}</a:t>
            </a:r>
          </a:p>
        </p:txBody>
      </p:sp>
      <p:cxnSp>
        <p:nvCxnSpPr>
          <p:cNvPr id="64532" name="AutoShape 20"/>
          <p:cNvCxnSpPr>
            <a:cxnSpLocks noChangeShapeType="1"/>
            <a:stCxn id="95" idx="1"/>
            <a:endCxn id="64531" idx="3"/>
          </p:cNvCxnSpPr>
          <p:nvPr/>
        </p:nvCxnSpPr>
        <p:spPr bwMode="auto">
          <a:xfrm flipH="1" flipV="1">
            <a:off x="2720975" y="4044157"/>
            <a:ext cx="1303561" cy="139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1287463" y="4675188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{photographer}</a:t>
            </a:r>
          </a:p>
        </p:txBody>
      </p:sp>
      <p:cxnSp>
        <p:nvCxnSpPr>
          <p:cNvPr id="64534" name="AutoShape 22"/>
          <p:cNvCxnSpPr>
            <a:cxnSpLocks noChangeShapeType="1"/>
            <a:stCxn id="64542" idx="3"/>
            <a:endCxn id="64533" idx="3"/>
          </p:cNvCxnSpPr>
          <p:nvPr/>
        </p:nvCxnSpPr>
        <p:spPr bwMode="auto">
          <a:xfrm flipH="1">
            <a:off x="2368550" y="4178300"/>
            <a:ext cx="1100138" cy="6778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6" name="AutoShape 24"/>
          <p:cNvCxnSpPr>
            <a:cxnSpLocks noChangeShapeType="1"/>
            <a:stCxn id="64546" idx="0"/>
            <a:endCxn id="93" idx="2"/>
          </p:cNvCxnSpPr>
          <p:nvPr/>
        </p:nvCxnSpPr>
        <p:spPr bwMode="auto">
          <a:xfrm flipH="1" flipV="1">
            <a:off x="7794625" y="4792978"/>
            <a:ext cx="7938" cy="367951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8" name="AutoShape 26"/>
          <p:cNvCxnSpPr>
            <a:cxnSpLocks noChangeShapeType="1"/>
            <a:stCxn id="95" idx="1"/>
            <a:endCxn id="64554" idx="3"/>
          </p:cNvCxnSpPr>
          <p:nvPr/>
        </p:nvCxnSpPr>
        <p:spPr bwMode="auto">
          <a:xfrm flipH="1">
            <a:off x="2800350" y="4183857"/>
            <a:ext cx="1224186" cy="1301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9" name="AutoShape 27"/>
          <p:cNvCxnSpPr>
            <a:cxnSpLocks noChangeShapeType="1"/>
            <a:stCxn id="64554" idx="1"/>
            <a:endCxn id="64556" idx="3"/>
          </p:cNvCxnSpPr>
          <p:nvPr/>
        </p:nvCxnSpPr>
        <p:spPr bwMode="auto">
          <a:xfrm flipH="1">
            <a:off x="1035844" y="5485607"/>
            <a:ext cx="540544" cy="4603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0" name="AutoShape 28"/>
          <p:cNvCxnSpPr>
            <a:cxnSpLocks noChangeShapeType="1"/>
            <a:stCxn id="64546" idx="1"/>
            <a:endCxn id="64558" idx="3"/>
          </p:cNvCxnSpPr>
          <p:nvPr/>
        </p:nvCxnSpPr>
        <p:spPr bwMode="auto">
          <a:xfrm flipH="1" flipV="1">
            <a:off x="5295106" y="8148687"/>
            <a:ext cx="1893094" cy="503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1" name="AutoShape 29"/>
          <p:cNvCxnSpPr>
            <a:cxnSpLocks noChangeShapeType="1"/>
            <a:stCxn id="64558" idx="1"/>
            <a:endCxn id="64561" idx="3"/>
          </p:cNvCxnSpPr>
          <p:nvPr/>
        </p:nvCxnSpPr>
        <p:spPr bwMode="auto">
          <a:xfrm flipH="1">
            <a:off x="2944813" y="8148687"/>
            <a:ext cx="1559718" cy="33729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3448050" y="40544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E84 Information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Carrier</a:t>
            </a: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7769225" y="6600825"/>
            <a:ext cx="1036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64554" name="Rectangle 42"/>
          <p:cNvSpPr>
            <a:spLocks noChangeArrowheads="1"/>
          </p:cNvSpPr>
          <p:nvPr/>
        </p:nvSpPr>
        <p:spPr bwMode="auto">
          <a:xfrm>
            <a:off x="1576388" y="5305425"/>
            <a:ext cx="12239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3592513" y="4584700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64556" name="Rectangle 44"/>
          <p:cNvSpPr>
            <a:spLocks noChangeArrowheads="1"/>
          </p:cNvSpPr>
          <p:nvPr/>
        </p:nvSpPr>
        <p:spPr bwMode="auto">
          <a:xfrm>
            <a:off x="243682" y="5765800"/>
            <a:ext cx="7921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“1965”</a:t>
            </a: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431006" y="5258594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4504531" y="7932787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>
            <a:off x="1863725" y="8905875"/>
            <a:ext cx="36004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DIA-PHO-1(393)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64560" name="AutoShape 48"/>
          <p:cNvCxnSpPr>
            <a:cxnSpLocks noChangeShapeType="1"/>
            <a:stCxn id="64546" idx="1"/>
            <a:endCxn id="64559" idx="3"/>
          </p:cNvCxnSpPr>
          <p:nvPr/>
        </p:nvCxnSpPr>
        <p:spPr bwMode="auto">
          <a:xfrm flipH="1">
            <a:off x="5464175" y="8653463"/>
            <a:ext cx="17240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61" name="Rectangle 49"/>
          <p:cNvSpPr>
            <a:spLocks noChangeArrowheads="1"/>
          </p:cNvSpPr>
          <p:nvPr/>
        </p:nvSpPr>
        <p:spPr bwMode="auto">
          <a:xfrm>
            <a:off x="136526" y="8197851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5347388" y="7842300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P55 has</a:t>
            </a:r>
            <a:br>
              <a:rPr lang="en-GB" sz="1200" i="1" dirty="0"/>
            </a:br>
            <a:r>
              <a:rPr lang="en-GB" sz="1200" i="1" dirty="0"/>
              <a:t>current location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2971800" y="801528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P87 is</a:t>
            </a:r>
            <a:br>
              <a:rPr lang="en-GB" sz="1200" i="1" dirty="0"/>
            </a:br>
            <a:r>
              <a:rPr lang="en-GB" sz="1200" i="1" dirty="0"/>
              <a:t>identified by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64565" name="Rectangle 53"/>
          <p:cNvSpPr>
            <a:spLocks noChangeArrowheads="1"/>
          </p:cNvSpPr>
          <p:nvPr/>
        </p:nvSpPr>
        <p:spPr bwMode="auto">
          <a:xfrm>
            <a:off x="10987088" y="6026150"/>
            <a:ext cx="12239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64566" name="AutoShape 54"/>
          <p:cNvCxnSpPr>
            <a:cxnSpLocks noChangeShapeType="1"/>
            <a:stCxn id="93" idx="3"/>
            <a:endCxn id="64565" idx="1"/>
          </p:cNvCxnSpPr>
          <p:nvPr/>
        </p:nvCxnSpPr>
        <p:spPr bwMode="auto">
          <a:xfrm>
            <a:off x="8298656" y="4612797"/>
            <a:ext cx="2688432" cy="173720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9929813" y="5486400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64568" name="Rectangle 56"/>
          <p:cNvSpPr>
            <a:spLocks noChangeArrowheads="1"/>
          </p:cNvSpPr>
          <p:nvPr/>
        </p:nvSpPr>
        <p:spPr bwMode="auto">
          <a:xfrm>
            <a:off x="8632825" y="9024938"/>
            <a:ext cx="41021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Rec. factice : n. et b. et coul. ; 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64569" name="AutoShape 57"/>
          <p:cNvCxnSpPr>
            <a:cxnSpLocks noChangeShapeType="1"/>
            <a:stCxn id="64546" idx="3"/>
            <a:endCxn id="64568" idx="0"/>
          </p:cNvCxnSpPr>
          <p:nvPr/>
        </p:nvCxnSpPr>
        <p:spPr bwMode="auto">
          <a:xfrm>
            <a:off x="8416925" y="8653463"/>
            <a:ext cx="2266950" cy="3714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9856788" y="86883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64571" name="Rectangle 59"/>
          <p:cNvSpPr>
            <a:spLocks noChangeArrowheads="1"/>
          </p:cNvSpPr>
          <p:nvPr/>
        </p:nvSpPr>
        <p:spPr bwMode="auto">
          <a:xfrm>
            <a:off x="9640888" y="82565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64572" name="AutoShape 60"/>
          <p:cNvCxnSpPr>
            <a:cxnSpLocks noChangeShapeType="1"/>
            <a:stCxn id="64573" idx="7"/>
            <a:endCxn id="64571" idx="1"/>
          </p:cNvCxnSpPr>
          <p:nvPr/>
        </p:nvCxnSpPr>
        <p:spPr bwMode="auto">
          <a:xfrm flipV="1">
            <a:off x="9117013" y="8437563"/>
            <a:ext cx="523875" cy="271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73" name="Oval 61"/>
          <p:cNvSpPr>
            <a:spLocks noChangeArrowheads="1"/>
          </p:cNvSpPr>
          <p:nvPr/>
        </p:nvSpPr>
        <p:spPr bwMode="auto">
          <a:xfrm>
            <a:off x="8993188" y="8688388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064625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64575" name="WordArt 63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</a:t>
            </a:r>
          </a:p>
        </p:txBody>
      </p:sp>
      <p:cxnSp>
        <p:nvCxnSpPr>
          <p:cNvPr id="64576" name="AutoShape 64"/>
          <p:cNvCxnSpPr>
            <a:cxnSpLocks noChangeShapeType="1"/>
            <a:stCxn id="64578" idx="3"/>
            <a:endCxn id="93" idx="1"/>
          </p:cNvCxnSpPr>
          <p:nvPr/>
        </p:nvCxnSpPr>
        <p:spPr bwMode="auto">
          <a:xfrm flipV="1">
            <a:off x="6094412" y="4612797"/>
            <a:ext cx="1196182" cy="105457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77" name="AutoShape 65"/>
          <p:cNvCxnSpPr>
            <a:cxnSpLocks noChangeShapeType="1"/>
            <a:stCxn id="64578" idx="1"/>
            <a:endCxn id="64580" idx="3"/>
          </p:cNvCxnSpPr>
          <p:nvPr/>
        </p:nvCxnSpPr>
        <p:spPr bwMode="auto">
          <a:xfrm flipH="1">
            <a:off x="4495800" y="5667375"/>
            <a:ext cx="514350" cy="933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78" name="Rectangle 66"/>
          <p:cNvSpPr>
            <a:spLocks noChangeArrowheads="1"/>
          </p:cNvSpPr>
          <p:nvPr/>
        </p:nvSpPr>
        <p:spPr bwMode="auto">
          <a:xfrm>
            <a:off x="5010150" y="5487194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5431631" y="4927600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P70 documents</a:t>
            </a:r>
          </a:p>
        </p:txBody>
      </p:sp>
      <p:sp>
        <p:nvSpPr>
          <p:cNvPr id="64580" name="Rectangle 68"/>
          <p:cNvSpPr>
            <a:spLocks noChangeArrowheads="1"/>
          </p:cNvSpPr>
          <p:nvPr/>
        </p:nvSpPr>
        <p:spPr bwMode="auto">
          <a:xfrm>
            <a:off x="1111250" y="6420643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http://catalogue.bnf.fr/ark:/12148/cb40996788h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64581" name="Text Box 69"/>
          <p:cNvSpPr txBox="1">
            <a:spLocks noChangeArrowheads="1"/>
          </p:cNvSpPr>
          <p:nvPr/>
        </p:nvSpPr>
        <p:spPr bwMode="auto">
          <a:xfrm>
            <a:off x="3144837" y="5958681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P149 is identified by</a:t>
            </a:r>
          </a:p>
        </p:txBody>
      </p:sp>
      <p:cxnSp>
        <p:nvCxnSpPr>
          <p:cNvPr id="64585" name="AutoShape 73"/>
          <p:cNvCxnSpPr>
            <a:cxnSpLocks noChangeShapeType="1"/>
            <a:stCxn id="64586" idx="1"/>
            <a:endCxn id="145" idx="3"/>
          </p:cNvCxnSpPr>
          <p:nvPr/>
        </p:nvCxnSpPr>
        <p:spPr bwMode="auto">
          <a:xfrm flipH="1" flipV="1">
            <a:off x="2070098" y="2100462"/>
            <a:ext cx="2403378" cy="2599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86" name="Rectangle 74"/>
          <p:cNvSpPr>
            <a:spLocks noChangeArrowheads="1"/>
          </p:cNvSpPr>
          <p:nvPr/>
        </p:nvSpPr>
        <p:spPr bwMode="auto">
          <a:xfrm>
            <a:off x="4473476" y="1946275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64587" name="Text Box 75"/>
          <p:cNvSpPr txBox="1">
            <a:spLocks noChangeArrowheads="1"/>
          </p:cNvSpPr>
          <p:nvPr/>
        </p:nvSpPr>
        <p:spPr bwMode="auto">
          <a:xfrm>
            <a:off x="2222673" y="1782961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used specific object</a:t>
            </a:r>
          </a:p>
        </p:txBody>
      </p:sp>
      <p:sp>
        <p:nvSpPr>
          <p:cNvPr id="64588" name="Rectangle 76"/>
          <p:cNvSpPr>
            <a:spLocks noChangeArrowheads="1"/>
          </p:cNvSpPr>
          <p:nvPr/>
        </p:nvSpPr>
        <p:spPr bwMode="auto">
          <a:xfrm>
            <a:off x="3505200" y="2794001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64589" name="AutoShape 77"/>
          <p:cNvCxnSpPr>
            <a:cxnSpLocks noChangeShapeType="1"/>
            <a:stCxn id="64590" idx="4"/>
            <a:endCxn id="64588" idx="0"/>
          </p:cNvCxnSpPr>
          <p:nvPr/>
        </p:nvCxnSpPr>
        <p:spPr bwMode="auto">
          <a:xfrm>
            <a:off x="4074319" y="2208312"/>
            <a:ext cx="79375" cy="58568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90" name="Oval 78"/>
          <p:cNvSpPr>
            <a:spLocks noChangeArrowheads="1"/>
          </p:cNvSpPr>
          <p:nvPr/>
        </p:nvSpPr>
        <p:spPr bwMode="auto">
          <a:xfrm>
            <a:off x="4002087" y="2063849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591" name="Text Box 79"/>
          <p:cNvSpPr txBox="1">
            <a:spLocks noChangeArrowheads="1"/>
          </p:cNvSpPr>
          <p:nvPr/>
        </p:nvSpPr>
        <p:spPr bwMode="auto">
          <a:xfrm>
            <a:off x="4098925" y="2424906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sp>
        <p:nvSpPr>
          <p:cNvPr id="64594" name="Rectangle 82"/>
          <p:cNvSpPr>
            <a:spLocks noChangeArrowheads="1"/>
          </p:cNvSpPr>
          <p:nvPr/>
        </p:nvSpPr>
        <p:spPr bwMode="auto">
          <a:xfrm>
            <a:off x="7192963" y="170338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64595" name="Rectangle 83"/>
          <p:cNvSpPr>
            <a:spLocks noChangeArrowheads="1"/>
          </p:cNvSpPr>
          <p:nvPr/>
        </p:nvSpPr>
        <p:spPr bwMode="auto">
          <a:xfrm>
            <a:off x="9424988" y="1920875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64596" name="Rectangle 84"/>
          <p:cNvSpPr>
            <a:spLocks noChangeArrowheads="1"/>
          </p:cNvSpPr>
          <p:nvPr/>
        </p:nvSpPr>
        <p:spPr bwMode="auto">
          <a:xfrm>
            <a:off x="11153775" y="2568575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Georges Wilson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64597" name="Rectangle 85"/>
          <p:cNvSpPr>
            <a:spLocks noChangeArrowheads="1"/>
          </p:cNvSpPr>
          <p:nvPr/>
        </p:nvSpPr>
        <p:spPr bwMode="auto">
          <a:xfrm>
            <a:off x="9929813" y="3143250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64598" name="Rectangle 86"/>
          <p:cNvSpPr>
            <a:spLocks noChangeArrowheads="1"/>
          </p:cNvSpPr>
          <p:nvPr/>
        </p:nvSpPr>
        <p:spPr bwMode="auto">
          <a:xfrm>
            <a:off x="7949407" y="2316957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26-04-1965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64599" name="Rectangle 87"/>
          <p:cNvSpPr>
            <a:spLocks noChangeArrowheads="1"/>
          </p:cNvSpPr>
          <p:nvPr/>
        </p:nvSpPr>
        <p:spPr bwMode="auto">
          <a:xfrm>
            <a:off x="7524893" y="3148013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Palais de Chaillot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64600" name="AutoShape 88"/>
          <p:cNvCxnSpPr>
            <a:cxnSpLocks noChangeShapeType="1"/>
            <a:stCxn id="64586" idx="3"/>
            <a:endCxn id="64594" idx="1"/>
          </p:cNvCxnSpPr>
          <p:nvPr/>
        </p:nvCxnSpPr>
        <p:spPr bwMode="auto">
          <a:xfrm flipV="1">
            <a:off x="5770464" y="1883569"/>
            <a:ext cx="1422499" cy="2428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601" name="AutoShape 89"/>
          <p:cNvCxnSpPr>
            <a:cxnSpLocks noChangeShapeType="1"/>
            <a:stCxn id="64586" idx="3"/>
            <a:endCxn id="64598" idx="1"/>
          </p:cNvCxnSpPr>
          <p:nvPr/>
        </p:nvCxnSpPr>
        <p:spPr bwMode="auto">
          <a:xfrm>
            <a:off x="5770464" y="2126456"/>
            <a:ext cx="2178943" cy="3706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602" name="AutoShape 90"/>
          <p:cNvCxnSpPr>
            <a:cxnSpLocks noChangeShapeType="1"/>
            <a:stCxn id="64586" idx="3"/>
            <a:endCxn id="64599" idx="0"/>
          </p:cNvCxnSpPr>
          <p:nvPr/>
        </p:nvCxnSpPr>
        <p:spPr bwMode="auto">
          <a:xfrm>
            <a:off x="5770464" y="2126456"/>
            <a:ext cx="2654542" cy="102155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603" name="AutoShape 91"/>
          <p:cNvCxnSpPr>
            <a:cxnSpLocks noChangeShapeType="1"/>
            <a:stCxn id="64595" idx="1"/>
            <a:endCxn id="64594" idx="3"/>
          </p:cNvCxnSpPr>
          <p:nvPr/>
        </p:nvCxnSpPr>
        <p:spPr bwMode="auto">
          <a:xfrm flipH="1" flipV="1">
            <a:off x="8489950" y="1884363"/>
            <a:ext cx="935038" cy="2174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604" name="AutoShape 92"/>
          <p:cNvCxnSpPr>
            <a:cxnSpLocks noChangeShapeType="1"/>
            <a:stCxn id="64595" idx="3"/>
            <a:endCxn id="64596" idx="1"/>
          </p:cNvCxnSpPr>
          <p:nvPr/>
        </p:nvCxnSpPr>
        <p:spPr bwMode="auto">
          <a:xfrm>
            <a:off x="10721975" y="2101850"/>
            <a:ext cx="431800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605" name="AutoShape 93"/>
          <p:cNvCxnSpPr>
            <a:cxnSpLocks noChangeShapeType="1"/>
            <a:stCxn id="64606" idx="3"/>
            <a:endCxn id="64597" idx="0"/>
          </p:cNvCxnSpPr>
          <p:nvPr/>
        </p:nvCxnSpPr>
        <p:spPr bwMode="auto">
          <a:xfrm flipH="1">
            <a:off x="10542588" y="2476500"/>
            <a:ext cx="342900" cy="666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606" name="Oval 94"/>
          <p:cNvSpPr>
            <a:spLocks noChangeArrowheads="1"/>
          </p:cNvSpPr>
          <p:nvPr/>
        </p:nvSpPr>
        <p:spPr bwMode="auto">
          <a:xfrm>
            <a:off x="10864850" y="23526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607" name="Text Box 95"/>
          <p:cNvSpPr txBox="1">
            <a:spLocks noChangeArrowheads="1"/>
          </p:cNvSpPr>
          <p:nvPr/>
        </p:nvSpPr>
        <p:spPr bwMode="auto">
          <a:xfrm>
            <a:off x="7866856" y="2742406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64608" name="Text Box 96"/>
          <p:cNvSpPr txBox="1">
            <a:spLocks noChangeArrowheads="1"/>
          </p:cNvSpPr>
          <p:nvPr/>
        </p:nvSpPr>
        <p:spPr bwMode="auto">
          <a:xfrm>
            <a:off x="7519862" y="2201862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P4</a:t>
            </a:r>
          </a:p>
        </p:txBody>
      </p:sp>
      <p:sp>
        <p:nvSpPr>
          <p:cNvPr id="64609" name="Text Box 97"/>
          <p:cNvSpPr txBox="1">
            <a:spLocks noChangeArrowheads="1"/>
          </p:cNvSpPr>
          <p:nvPr/>
        </p:nvSpPr>
        <p:spPr bwMode="auto">
          <a:xfrm>
            <a:off x="5898250" y="1608137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R25 performed</a:t>
            </a:r>
          </a:p>
        </p:txBody>
      </p:sp>
      <p:sp>
        <p:nvSpPr>
          <p:cNvPr id="64610" name="Text Box 98"/>
          <p:cNvSpPr txBox="1">
            <a:spLocks noChangeArrowheads="1"/>
          </p:cNvSpPr>
          <p:nvPr/>
        </p:nvSpPr>
        <p:spPr bwMode="auto">
          <a:xfrm>
            <a:off x="8561388" y="170497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64611" name="Text Box 99"/>
          <p:cNvSpPr txBox="1">
            <a:spLocks noChangeArrowheads="1"/>
          </p:cNvSpPr>
          <p:nvPr/>
        </p:nvSpPr>
        <p:spPr bwMode="auto">
          <a:xfrm>
            <a:off x="10793413" y="1992313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64612" name="Text Box 100"/>
          <p:cNvSpPr txBox="1">
            <a:spLocks noChangeArrowheads="1"/>
          </p:cNvSpPr>
          <p:nvPr/>
        </p:nvSpPr>
        <p:spPr bwMode="auto">
          <a:xfrm>
            <a:off x="10217150" y="26400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92" name="AutoShape 7"/>
          <p:cNvCxnSpPr>
            <a:cxnSpLocks noChangeShapeType="1"/>
            <a:stCxn id="95" idx="3"/>
            <a:endCxn id="93" idx="1"/>
          </p:cNvCxnSpPr>
          <p:nvPr/>
        </p:nvCxnSpPr>
        <p:spPr bwMode="auto">
          <a:xfrm>
            <a:off x="5177061" y="4183857"/>
            <a:ext cx="2113533" cy="42894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7290594" y="4432616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4" name="Text Box 125"/>
          <p:cNvSpPr txBox="1">
            <a:spLocks noChangeArrowheads="1"/>
          </p:cNvSpPr>
          <p:nvPr/>
        </p:nvSpPr>
        <p:spPr bwMode="auto">
          <a:xfrm>
            <a:off x="5904104" y="2749550"/>
            <a:ext cx="130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P138 represents</a:t>
            </a:r>
            <a:endParaRPr lang="en-GB" sz="1200" i="1" dirty="0"/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4024536" y="4003676"/>
            <a:ext cx="1152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</a:t>
            </a:r>
            <a:r>
              <a:rPr lang="en-GB" sz="1200" dirty="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96" name="Text Box 23"/>
          <p:cNvSpPr txBox="1">
            <a:spLocks noChangeArrowheads="1"/>
          </p:cNvSpPr>
          <p:nvPr/>
        </p:nvSpPr>
        <p:spPr bwMode="auto">
          <a:xfrm>
            <a:off x="5958576" y="408583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</a:t>
            </a:r>
            <a:r>
              <a:rPr lang="en-GB" sz="1200" i="1" dirty="0"/>
              <a:t>created</a:t>
            </a:r>
          </a:p>
        </p:txBody>
      </p:sp>
      <p:cxnSp>
        <p:nvCxnSpPr>
          <p:cNvPr id="110" name="AutoShape 35"/>
          <p:cNvCxnSpPr>
            <a:cxnSpLocks noChangeShapeType="1"/>
            <a:stCxn id="112" idx="1"/>
            <a:endCxn id="116" idx="3"/>
          </p:cNvCxnSpPr>
          <p:nvPr/>
        </p:nvCxnSpPr>
        <p:spPr bwMode="auto">
          <a:xfrm flipH="1">
            <a:off x="2944813" y="7141418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36"/>
          <p:cNvCxnSpPr>
            <a:cxnSpLocks noChangeShapeType="1"/>
            <a:stCxn id="116" idx="1"/>
            <a:endCxn id="118" idx="3"/>
          </p:cNvCxnSpPr>
          <p:nvPr/>
        </p:nvCxnSpPr>
        <p:spPr bwMode="auto">
          <a:xfrm flipH="1">
            <a:off x="830263" y="7789118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Rectangle 49"/>
          <p:cNvSpPr>
            <a:spLocks noChangeArrowheads="1"/>
          </p:cNvSpPr>
          <p:nvPr/>
        </p:nvSpPr>
        <p:spPr bwMode="auto">
          <a:xfrm>
            <a:off x="4097338" y="6960443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E12 Production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3" name="Rectangle 51"/>
          <p:cNvSpPr>
            <a:spLocks noChangeArrowheads="1"/>
          </p:cNvSpPr>
          <p:nvPr/>
        </p:nvSpPr>
        <p:spPr bwMode="auto">
          <a:xfrm>
            <a:off x="712788" y="6960443"/>
            <a:ext cx="15049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{Roger Pic (Paris)}</a:t>
            </a:r>
          </a:p>
        </p:txBody>
      </p:sp>
      <p:cxnSp>
        <p:nvCxnSpPr>
          <p:cNvPr id="114" name="AutoShape 52"/>
          <p:cNvCxnSpPr>
            <a:cxnSpLocks noChangeShapeType="1"/>
            <a:stCxn id="112" idx="1"/>
            <a:endCxn id="113" idx="3"/>
          </p:cNvCxnSpPr>
          <p:nvPr/>
        </p:nvCxnSpPr>
        <p:spPr bwMode="auto">
          <a:xfrm flipH="1">
            <a:off x="2217738" y="7141418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462213" y="6889006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116" name="Rectangle 54"/>
          <p:cNvSpPr>
            <a:spLocks noChangeArrowheads="1"/>
          </p:cNvSpPr>
          <p:nvPr/>
        </p:nvSpPr>
        <p:spPr bwMode="auto">
          <a:xfrm>
            <a:off x="1720850" y="7608143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117" name="Text Box 55"/>
          <p:cNvSpPr txBox="1">
            <a:spLocks noChangeArrowheads="1"/>
          </p:cNvSpPr>
          <p:nvPr/>
        </p:nvSpPr>
        <p:spPr bwMode="auto">
          <a:xfrm>
            <a:off x="3305175" y="7463681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118" name="Rectangle 56"/>
          <p:cNvSpPr>
            <a:spLocks noChangeArrowheads="1"/>
          </p:cNvSpPr>
          <p:nvPr/>
        </p:nvSpPr>
        <p:spPr bwMode="auto">
          <a:xfrm>
            <a:off x="38100" y="7752606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“1965”</a:t>
            </a:r>
          </a:p>
        </p:txBody>
      </p:sp>
      <p:sp>
        <p:nvSpPr>
          <p:cNvPr id="119" name="Text Box 59"/>
          <p:cNvSpPr txBox="1">
            <a:spLocks noChangeArrowheads="1"/>
          </p:cNvSpPr>
          <p:nvPr/>
        </p:nvSpPr>
        <p:spPr bwMode="auto">
          <a:xfrm>
            <a:off x="798513" y="743986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cxnSp>
        <p:nvCxnSpPr>
          <p:cNvPr id="120" name="AutoShape 64"/>
          <p:cNvCxnSpPr>
            <a:cxnSpLocks noChangeShapeType="1"/>
            <a:stCxn id="112" idx="3"/>
            <a:endCxn id="64546" idx="1"/>
          </p:cNvCxnSpPr>
          <p:nvPr/>
        </p:nvCxnSpPr>
        <p:spPr bwMode="auto">
          <a:xfrm>
            <a:off x="5686425" y="7140625"/>
            <a:ext cx="1501775" cy="15120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 Box 53"/>
          <p:cNvSpPr txBox="1">
            <a:spLocks noChangeArrowheads="1"/>
          </p:cNvSpPr>
          <p:nvPr/>
        </p:nvSpPr>
        <p:spPr bwMode="auto">
          <a:xfrm>
            <a:off x="5802313" y="7141418"/>
            <a:ext cx="15135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P108 has produced</a:t>
            </a:r>
            <a:endParaRPr lang="en-GB" sz="1200" i="1" dirty="0"/>
          </a:p>
        </p:txBody>
      </p:sp>
      <p:cxnSp>
        <p:nvCxnSpPr>
          <p:cNvPr id="134" name="AutoShape 7"/>
          <p:cNvCxnSpPr>
            <a:cxnSpLocks noChangeShapeType="1"/>
            <a:stCxn id="93" idx="0"/>
            <a:endCxn id="64586" idx="2"/>
          </p:cNvCxnSpPr>
          <p:nvPr/>
        </p:nvCxnSpPr>
        <p:spPr bwMode="auto">
          <a:xfrm flipH="1" flipV="1">
            <a:off x="5121970" y="2306637"/>
            <a:ext cx="2672655" cy="212597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37566" y="264001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3" name="AutoShape 69"/>
          <p:cNvCxnSpPr>
            <a:cxnSpLocks noChangeShapeType="1"/>
            <a:stCxn id="145" idx="2"/>
            <a:endCxn id="142" idx="0"/>
          </p:cNvCxnSpPr>
          <p:nvPr/>
        </p:nvCxnSpPr>
        <p:spPr bwMode="auto">
          <a:xfrm>
            <a:off x="1354931" y="2280643"/>
            <a:ext cx="366440" cy="3593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88"/>
          <p:cNvSpPr txBox="1">
            <a:spLocks noChangeArrowheads="1"/>
          </p:cNvSpPr>
          <p:nvPr/>
        </p:nvSpPr>
        <p:spPr bwMode="auto">
          <a:xfrm>
            <a:off x="1595439" y="2266950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639764" y="1920280"/>
            <a:ext cx="1430334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H according to EDM</a:t>
            </a:r>
            <a:endParaRPr lang="en-GB" baseline="-250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69587" y="3923804"/>
            <a:ext cx="284031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Cande</a:t>
            </a:r>
            <a:r>
              <a:rPr lang="en-GB" sz="1200" dirty="0">
                <a:solidFill>
                  <a:srgbClr val="663300"/>
                </a:solidFill>
              </a:rPr>
              <a:t>, Daniel (1938-....). </a:t>
            </a:r>
            <a:r>
              <a:rPr lang="en-GB" sz="1200" dirty="0" err="1">
                <a:solidFill>
                  <a:srgbClr val="663300"/>
                </a:solidFill>
              </a:rPr>
              <a:t>Photographe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25612" name="AutoShape 12"/>
          <p:cNvCxnSpPr>
            <a:cxnSpLocks noChangeShapeType="1"/>
            <a:stCxn id="25606" idx="1"/>
            <a:endCxn id="25610" idx="3"/>
          </p:cNvCxnSpPr>
          <p:nvPr/>
        </p:nvCxnSpPr>
        <p:spPr bwMode="auto">
          <a:xfrm flipH="1" flipV="1">
            <a:off x="3009900" y="4103985"/>
            <a:ext cx="3638550" cy="843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4"/>
          <p:cNvCxnSpPr>
            <a:cxnSpLocks noChangeShapeType="1"/>
            <a:stCxn id="25620" idx="0"/>
            <a:endCxn id="59" idx="2"/>
          </p:cNvCxnSpPr>
          <p:nvPr/>
        </p:nvCxnSpPr>
        <p:spPr bwMode="auto">
          <a:xfrm flipV="1">
            <a:off x="7807325" y="5448672"/>
            <a:ext cx="124" cy="100779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5"/>
          <p:cNvCxnSpPr>
            <a:cxnSpLocks noChangeShapeType="1"/>
            <a:stCxn id="25621" idx="0"/>
            <a:endCxn id="25620" idx="2"/>
          </p:cNvCxnSpPr>
          <p:nvPr/>
        </p:nvCxnSpPr>
        <p:spPr bwMode="auto">
          <a:xfrm flipV="1">
            <a:off x="7802563" y="6816824"/>
            <a:ext cx="4762" cy="10794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16"/>
          <p:cNvCxnSpPr>
            <a:cxnSpLocks noChangeShapeType="1"/>
            <a:stCxn id="25620" idx="3"/>
            <a:endCxn id="25627" idx="1"/>
          </p:cNvCxnSpPr>
          <p:nvPr/>
        </p:nvCxnSpPr>
        <p:spPr bwMode="auto">
          <a:xfrm>
            <a:off x="8782050" y="6636643"/>
            <a:ext cx="2227263" cy="4317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7" name="AutoShape 17"/>
          <p:cNvCxnSpPr>
            <a:cxnSpLocks noChangeShapeType="1"/>
            <a:stCxn id="25621" idx="1"/>
            <a:endCxn id="25632" idx="3"/>
          </p:cNvCxnSpPr>
          <p:nvPr/>
        </p:nvCxnSpPr>
        <p:spPr bwMode="auto">
          <a:xfrm flipH="1" flipV="1">
            <a:off x="4168775" y="7716838"/>
            <a:ext cx="2874963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238625" y="387789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832600" y="6456462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769225" y="5606083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360488" y="5592763"/>
            <a:ext cx="16494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Cande (Paris)}</a:t>
            </a:r>
          </a:p>
        </p:txBody>
      </p:sp>
      <p:cxnSp>
        <p:nvCxnSpPr>
          <p:cNvPr id="25625" name="AutoShape 25"/>
          <p:cNvCxnSpPr>
            <a:cxnSpLocks noChangeShapeType="1"/>
            <a:stCxn id="25620" idx="1"/>
            <a:endCxn id="25624" idx="3"/>
          </p:cNvCxnSpPr>
          <p:nvPr/>
        </p:nvCxnSpPr>
        <p:spPr bwMode="auto">
          <a:xfrm flipH="1" flipV="1">
            <a:off x="3009900" y="5772944"/>
            <a:ext cx="3822700" cy="8636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167981" y="5822157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{1986}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2224088" y="8329613"/>
            <a:ext cx="32400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DIA-PHO-6(175)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5631" name="AutoShape 31"/>
          <p:cNvCxnSpPr>
            <a:cxnSpLocks noChangeShapeType="1"/>
            <a:stCxn id="25621" idx="1"/>
            <a:endCxn id="25630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1720850" y="7464425"/>
            <a:ext cx="2447925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0658475" y="5784850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 /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Daniel Cande]”</a:t>
            </a:r>
          </a:p>
        </p:txBody>
      </p:sp>
      <p:cxnSp>
        <p:nvCxnSpPr>
          <p:cNvPr id="25636" name="AutoShape 36"/>
          <p:cNvCxnSpPr>
            <a:cxnSpLocks noChangeShapeType="1"/>
            <a:stCxn id="25620" idx="3"/>
            <a:endCxn id="25635" idx="1"/>
          </p:cNvCxnSpPr>
          <p:nvPr/>
        </p:nvCxnSpPr>
        <p:spPr bwMode="auto">
          <a:xfrm flipV="1">
            <a:off x="8782050" y="6036469"/>
            <a:ext cx="1876425" cy="60017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10937875" y="7496175"/>
            <a:ext cx="1655763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“11 photogr. pos. :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diapositive coul.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24x36 mm ; image/jpeg”</a:t>
            </a:r>
          </a:p>
        </p:txBody>
      </p:sp>
      <p:cxnSp>
        <p:nvCxnSpPr>
          <p:cNvPr id="25643" name="AutoShape 43"/>
          <p:cNvCxnSpPr>
            <a:cxnSpLocks noChangeShapeType="1"/>
            <a:stCxn id="25620" idx="3"/>
            <a:endCxn id="25642" idx="1"/>
          </p:cNvCxnSpPr>
          <p:nvPr/>
        </p:nvCxnSpPr>
        <p:spPr bwMode="auto">
          <a:xfrm>
            <a:off x="8782050" y="6636643"/>
            <a:ext cx="2155825" cy="11516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9573420" y="6013450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9879013" y="65420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10145713" y="7105650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25670" name="AutoShape 70"/>
          <p:cNvCxnSpPr>
            <a:cxnSpLocks noChangeShapeType="1"/>
            <a:stCxn id="25671" idx="0"/>
            <a:endCxn id="25621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5675" name="Oval 75"/>
          <p:cNvSpPr>
            <a:spLocks noChangeArrowheads="1"/>
          </p:cNvSpPr>
          <p:nvPr/>
        </p:nvSpPr>
        <p:spPr bwMode="auto">
          <a:xfrm>
            <a:off x="7251700" y="1776413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1986)</a:t>
            </a:r>
          </a:p>
        </p:txBody>
      </p:sp>
      <p:cxnSp>
        <p:nvCxnSpPr>
          <p:cNvPr id="25676" name="AutoShape 76"/>
          <p:cNvCxnSpPr>
            <a:cxnSpLocks noChangeShapeType="1"/>
            <a:stCxn id="25675" idx="2"/>
            <a:endCxn id="78" idx="3"/>
          </p:cNvCxnSpPr>
          <p:nvPr/>
        </p:nvCxnSpPr>
        <p:spPr bwMode="auto">
          <a:xfrm flipH="1" flipV="1">
            <a:off x="5464696" y="2089944"/>
            <a:ext cx="1787004" cy="103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77" name="AutoShape 77"/>
          <p:cNvCxnSpPr>
            <a:cxnSpLocks noChangeShapeType="1"/>
            <a:stCxn id="25606" idx="0"/>
            <a:endCxn id="25675" idx="4"/>
          </p:cNvCxnSpPr>
          <p:nvPr/>
        </p:nvCxnSpPr>
        <p:spPr bwMode="auto">
          <a:xfrm flipH="1" flipV="1">
            <a:off x="7791450" y="2424113"/>
            <a:ext cx="9525" cy="150812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740400" y="1847850"/>
            <a:ext cx="1357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5680" name="Rectangle 80"/>
          <p:cNvSpPr>
            <a:spLocks noChangeArrowheads="1"/>
          </p:cNvSpPr>
          <p:nvPr/>
        </p:nvSpPr>
        <p:spPr bwMode="auto">
          <a:xfrm>
            <a:off x="9973469" y="1919958"/>
            <a:ext cx="143351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Mesguich}</a:t>
            </a:r>
          </a:p>
        </p:txBody>
      </p:sp>
      <p:cxnSp>
        <p:nvCxnSpPr>
          <p:cNvPr id="25681" name="AutoShape 81"/>
          <p:cNvCxnSpPr>
            <a:cxnSpLocks noChangeShapeType="1"/>
            <a:stCxn id="25680" idx="1"/>
            <a:endCxn id="25675" idx="6"/>
          </p:cNvCxnSpPr>
          <p:nvPr/>
        </p:nvCxnSpPr>
        <p:spPr bwMode="auto">
          <a:xfrm flipH="1">
            <a:off x="8331200" y="2100139"/>
            <a:ext cx="1642269" cy="12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83" name="AutoShape 83"/>
          <p:cNvCxnSpPr>
            <a:cxnSpLocks noChangeShapeType="1"/>
            <a:stCxn id="25675" idx="3"/>
            <a:endCxn id="25684" idx="0"/>
          </p:cNvCxnSpPr>
          <p:nvPr/>
        </p:nvCxnSpPr>
        <p:spPr bwMode="auto">
          <a:xfrm flipH="1">
            <a:off x="4602163" y="2328863"/>
            <a:ext cx="2808287" cy="6238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3305175" y="2952750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Saint-Denis : Théâtre Gérard Philipe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85" name="Text Box 85"/>
          <p:cNvSpPr txBox="1">
            <a:spLocks noChangeArrowheads="1"/>
          </p:cNvSpPr>
          <p:nvPr/>
        </p:nvSpPr>
        <p:spPr bwMode="auto">
          <a:xfrm>
            <a:off x="4887913" y="2389188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5686" name="AutoShape 86"/>
          <p:cNvCxnSpPr>
            <a:cxnSpLocks noChangeShapeType="1"/>
            <a:stCxn id="25675" idx="3"/>
            <a:endCxn id="25687" idx="0"/>
          </p:cNvCxnSpPr>
          <p:nvPr/>
        </p:nvCxnSpPr>
        <p:spPr bwMode="auto">
          <a:xfrm flipH="1">
            <a:off x="6653213" y="2328863"/>
            <a:ext cx="757237" cy="7667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87" name="Rectangle 87"/>
          <p:cNvSpPr>
            <a:spLocks noChangeArrowheads="1"/>
          </p:cNvSpPr>
          <p:nvPr/>
        </p:nvSpPr>
        <p:spPr bwMode="auto">
          <a:xfrm>
            <a:off x="6040438" y="3095625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17-11-1986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88" name="Text Box 88"/>
          <p:cNvSpPr txBox="1">
            <a:spLocks noChangeArrowheads="1"/>
          </p:cNvSpPr>
          <p:nvPr/>
        </p:nvSpPr>
        <p:spPr bwMode="auto">
          <a:xfrm>
            <a:off x="6400800" y="2820988"/>
            <a:ext cx="1257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sp>
        <p:nvSpPr>
          <p:cNvPr id="25689" name="Rectangle 89"/>
          <p:cNvSpPr>
            <a:spLocks noChangeArrowheads="1"/>
          </p:cNvSpPr>
          <p:nvPr/>
        </p:nvSpPr>
        <p:spPr bwMode="auto">
          <a:xfrm>
            <a:off x="11504613" y="3706813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5690" name="AutoShape 90"/>
          <p:cNvCxnSpPr>
            <a:cxnSpLocks noChangeShapeType="1"/>
            <a:stCxn id="25606" idx="3"/>
            <a:endCxn id="25689" idx="1"/>
          </p:cNvCxnSpPr>
          <p:nvPr/>
        </p:nvCxnSpPr>
        <p:spPr bwMode="auto">
          <a:xfrm flipV="1">
            <a:off x="8953500" y="3886994"/>
            <a:ext cx="2551113" cy="2254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1" name="Text Box 91"/>
          <p:cNvSpPr txBox="1">
            <a:spLocks noChangeArrowheads="1"/>
          </p:cNvSpPr>
          <p:nvPr/>
        </p:nvSpPr>
        <p:spPr bwMode="auto">
          <a:xfrm>
            <a:off x="10064751" y="37052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5692" name="Rectangle 92"/>
          <p:cNvSpPr>
            <a:spLocks noChangeArrowheads="1"/>
          </p:cNvSpPr>
          <p:nvPr/>
        </p:nvSpPr>
        <p:spPr bwMode="auto">
          <a:xfrm>
            <a:off x="11571288" y="4248150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25693" name="AutoShape 93"/>
          <p:cNvCxnSpPr>
            <a:cxnSpLocks noChangeShapeType="1"/>
            <a:stCxn id="25606" idx="3"/>
            <a:endCxn id="25692" idx="1"/>
          </p:cNvCxnSpPr>
          <p:nvPr/>
        </p:nvCxnSpPr>
        <p:spPr bwMode="auto">
          <a:xfrm>
            <a:off x="8953500" y="4112419"/>
            <a:ext cx="2617788" cy="3159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10137776" y="4021906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edm:hasType</a:t>
            </a:r>
            <a:endParaRPr lang="en-GB" sz="1200" i="1" dirty="0"/>
          </a:p>
        </p:txBody>
      </p:sp>
      <p:sp>
        <p:nvSpPr>
          <p:cNvPr id="25695" name="Rectangle 95"/>
          <p:cNvSpPr>
            <a:spLocks noChangeArrowheads="1"/>
          </p:cNvSpPr>
          <p:nvPr/>
        </p:nvSpPr>
        <p:spPr bwMode="auto">
          <a:xfrm>
            <a:off x="207963" y="6419850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/ adaptation et mise en scène de Daniel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Mesguich. - Saint-Denis : Théâtre Gérard Philipe,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17-11-1986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http://catalogue.bnf.fr/ark:/12148/cb41321471d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5696" name="AutoShape 96"/>
          <p:cNvCxnSpPr>
            <a:cxnSpLocks noChangeShapeType="1"/>
            <a:stCxn id="25620" idx="1"/>
            <a:endCxn id="25695" idx="3"/>
          </p:cNvCxnSpPr>
          <p:nvPr/>
        </p:nvCxnSpPr>
        <p:spPr bwMode="auto">
          <a:xfrm flipH="1">
            <a:off x="3592513" y="6636643"/>
            <a:ext cx="3240087" cy="1800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7" name="Text Box 97"/>
          <p:cNvSpPr txBox="1">
            <a:spLocks noChangeArrowheads="1"/>
          </p:cNvSpPr>
          <p:nvPr/>
        </p:nvSpPr>
        <p:spPr bwMode="auto">
          <a:xfrm>
            <a:off x="4226718" y="6499324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25698" name="Text Box 98"/>
          <p:cNvSpPr txBox="1">
            <a:spLocks noChangeArrowheads="1"/>
          </p:cNvSpPr>
          <p:nvPr/>
        </p:nvSpPr>
        <p:spPr bwMode="auto">
          <a:xfrm>
            <a:off x="7747793" y="3294857"/>
            <a:ext cx="182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edm:isRepresentationOf</a:t>
            </a: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6654924" y="508831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1" name="AutoShape 14"/>
          <p:cNvCxnSpPr>
            <a:cxnSpLocks noChangeShapeType="1"/>
            <a:stCxn id="59" idx="0"/>
            <a:endCxn id="25606" idx="2"/>
          </p:cNvCxnSpPr>
          <p:nvPr/>
        </p:nvCxnSpPr>
        <p:spPr bwMode="auto">
          <a:xfrm flipH="1" flipV="1">
            <a:off x="7800975" y="4292600"/>
            <a:ext cx="6474" cy="79571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105"/>
          <p:cNvSpPr txBox="1">
            <a:spLocks noChangeArrowheads="1"/>
          </p:cNvSpPr>
          <p:nvPr/>
        </p:nvSpPr>
        <p:spPr bwMode="auto">
          <a:xfrm>
            <a:off x="7824068" y="452360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4" name="Text Box 87"/>
          <p:cNvSpPr txBox="1">
            <a:spLocks noChangeArrowheads="1"/>
          </p:cNvSpPr>
          <p:nvPr/>
        </p:nvSpPr>
        <p:spPr bwMode="auto">
          <a:xfrm>
            <a:off x="8677561" y="1787297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169587" y="2352328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6" name="AutoShape 69"/>
          <p:cNvCxnSpPr>
            <a:cxnSpLocks noChangeShapeType="1"/>
            <a:stCxn id="78" idx="1"/>
            <a:endCxn id="75" idx="0"/>
          </p:cNvCxnSpPr>
          <p:nvPr/>
        </p:nvCxnSpPr>
        <p:spPr bwMode="auto">
          <a:xfrm flipH="1">
            <a:off x="1753392" y="2089944"/>
            <a:ext cx="1198291" cy="26238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88"/>
          <p:cNvSpPr txBox="1">
            <a:spLocks noChangeArrowheads="1"/>
          </p:cNvSpPr>
          <p:nvPr/>
        </p:nvSpPr>
        <p:spPr bwMode="auto">
          <a:xfrm>
            <a:off x="2040593" y="194865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951683" y="1909762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H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79400" y="3923804"/>
            <a:ext cx="27305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{Cande, Daniel (1938-....). Photographe}</a:t>
            </a:r>
          </a:p>
        </p:txBody>
      </p:sp>
      <p:cxnSp>
        <p:nvCxnSpPr>
          <p:cNvPr id="25612" name="AutoShape 12"/>
          <p:cNvCxnSpPr>
            <a:cxnSpLocks noChangeShapeType="1"/>
            <a:stCxn id="59" idx="1"/>
            <a:endCxn id="25610" idx="3"/>
          </p:cNvCxnSpPr>
          <p:nvPr/>
        </p:nvCxnSpPr>
        <p:spPr bwMode="auto">
          <a:xfrm flipH="1" flipV="1">
            <a:off x="3009900" y="4103985"/>
            <a:ext cx="3645024" cy="11645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5"/>
          <p:cNvCxnSpPr>
            <a:cxnSpLocks noChangeShapeType="1"/>
            <a:stCxn id="25621" idx="0"/>
            <a:endCxn id="59" idx="2"/>
          </p:cNvCxnSpPr>
          <p:nvPr/>
        </p:nvCxnSpPr>
        <p:spPr bwMode="auto">
          <a:xfrm flipV="1">
            <a:off x="7802563" y="5448672"/>
            <a:ext cx="4886" cy="24475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16"/>
          <p:cNvCxnSpPr>
            <a:cxnSpLocks noChangeShapeType="1"/>
            <a:stCxn id="59" idx="3"/>
            <a:endCxn id="25627" idx="1"/>
          </p:cNvCxnSpPr>
          <p:nvPr/>
        </p:nvCxnSpPr>
        <p:spPr bwMode="auto">
          <a:xfrm>
            <a:off x="8959974" y="5268491"/>
            <a:ext cx="2049339" cy="17998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7" name="AutoShape 17"/>
          <p:cNvCxnSpPr>
            <a:cxnSpLocks noChangeShapeType="1"/>
            <a:stCxn id="25621" idx="1"/>
            <a:endCxn id="25632" idx="3"/>
          </p:cNvCxnSpPr>
          <p:nvPr/>
        </p:nvCxnSpPr>
        <p:spPr bwMode="auto">
          <a:xfrm flipH="1" flipV="1">
            <a:off x="4168775" y="7716838"/>
            <a:ext cx="2874963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226718" y="4260478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360488" y="5592763"/>
            <a:ext cx="16494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Cande (Paris)}</a:t>
            </a:r>
          </a:p>
        </p:txBody>
      </p:sp>
      <p:cxnSp>
        <p:nvCxnSpPr>
          <p:cNvPr id="25625" name="AutoShape 25"/>
          <p:cNvCxnSpPr>
            <a:cxnSpLocks noChangeShapeType="1"/>
            <a:stCxn id="59" idx="1"/>
            <a:endCxn id="25624" idx="3"/>
          </p:cNvCxnSpPr>
          <p:nvPr/>
        </p:nvCxnSpPr>
        <p:spPr bwMode="auto">
          <a:xfrm flipH="1">
            <a:off x="3009900" y="5268491"/>
            <a:ext cx="3645024" cy="5044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122006" y="5294686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{1986}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2224088" y="8329613"/>
            <a:ext cx="32400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DIA-PHO-6(175)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5631" name="AutoShape 31"/>
          <p:cNvCxnSpPr>
            <a:cxnSpLocks noChangeShapeType="1"/>
            <a:stCxn id="25621" idx="1"/>
            <a:endCxn id="25630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1720850" y="7464425"/>
            <a:ext cx="2447925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0658475" y="5784850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 /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Daniel Cande]”</a:t>
            </a:r>
          </a:p>
        </p:txBody>
      </p:sp>
      <p:cxnSp>
        <p:nvCxnSpPr>
          <p:cNvPr id="25636" name="AutoShape 36"/>
          <p:cNvCxnSpPr>
            <a:cxnSpLocks noChangeShapeType="1"/>
            <a:stCxn id="59" idx="3"/>
            <a:endCxn id="25635" idx="1"/>
          </p:cNvCxnSpPr>
          <p:nvPr/>
        </p:nvCxnSpPr>
        <p:spPr bwMode="auto">
          <a:xfrm>
            <a:off x="8959974" y="5268491"/>
            <a:ext cx="1698501" cy="76797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10937875" y="7496175"/>
            <a:ext cx="1655763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“11 photogr. pos. :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diapositive coul.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24x36 mm ; image/jpeg”</a:t>
            </a:r>
          </a:p>
        </p:txBody>
      </p:sp>
      <p:cxnSp>
        <p:nvCxnSpPr>
          <p:cNvPr id="25643" name="AutoShape 43"/>
          <p:cNvCxnSpPr>
            <a:cxnSpLocks noChangeShapeType="1"/>
            <a:stCxn id="25621" idx="3"/>
            <a:endCxn id="25642" idx="1"/>
          </p:cNvCxnSpPr>
          <p:nvPr/>
        </p:nvCxnSpPr>
        <p:spPr bwMode="auto">
          <a:xfrm flipV="1">
            <a:off x="8561388" y="7788275"/>
            <a:ext cx="2376487" cy="2881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10003395" y="5560404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0454482" y="6416675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9799401" y="7539038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25670" name="AutoShape 70"/>
          <p:cNvCxnSpPr>
            <a:cxnSpLocks noChangeShapeType="1"/>
            <a:stCxn id="25671" idx="0"/>
            <a:endCxn id="25621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5675" name="Oval 75"/>
          <p:cNvSpPr>
            <a:spLocks noChangeArrowheads="1"/>
          </p:cNvSpPr>
          <p:nvPr/>
        </p:nvSpPr>
        <p:spPr bwMode="auto">
          <a:xfrm>
            <a:off x="7251700" y="1776413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1986)</a:t>
            </a:r>
          </a:p>
        </p:txBody>
      </p:sp>
      <p:cxnSp>
        <p:nvCxnSpPr>
          <p:cNvPr id="25676" name="AutoShape 76"/>
          <p:cNvCxnSpPr>
            <a:cxnSpLocks noChangeShapeType="1"/>
            <a:stCxn id="25675" idx="2"/>
            <a:endCxn id="78" idx="3"/>
          </p:cNvCxnSpPr>
          <p:nvPr/>
        </p:nvCxnSpPr>
        <p:spPr bwMode="auto">
          <a:xfrm flipH="1" flipV="1">
            <a:off x="5464696" y="2089944"/>
            <a:ext cx="1787004" cy="103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77" name="AutoShape 77"/>
          <p:cNvCxnSpPr>
            <a:cxnSpLocks noChangeShapeType="1"/>
            <a:stCxn id="59" idx="0"/>
            <a:endCxn id="25675" idx="4"/>
          </p:cNvCxnSpPr>
          <p:nvPr/>
        </p:nvCxnSpPr>
        <p:spPr bwMode="auto">
          <a:xfrm flipH="1" flipV="1">
            <a:off x="7791450" y="2424113"/>
            <a:ext cx="15999" cy="2664197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740400" y="1847850"/>
            <a:ext cx="1357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5680" name="Rectangle 80"/>
          <p:cNvSpPr>
            <a:spLocks noChangeArrowheads="1"/>
          </p:cNvSpPr>
          <p:nvPr/>
        </p:nvSpPr>
        <p:spPr bwMode="auto">
          <a:xfrm>
            <a:off x="9973469" y="1919958"/>
            <a:ext cx="143351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Mesguich}</a:t>
            </a:r>
          </a:p>
        </p:txBody>
      </p:sp>
      <p:cxnSp>
        <p:nvCxnSpPr>
          <p:cNvPr id="25681" name="AutoShape 81"/>
          <p:cNvCxnSpPr>
            <a:cxnSpLocks noChangeShapeType="1"/>
            <a:stCxn id="25680" idx="1"/>
            <a:endCxn id="25675" idx="6"/>
          </p:cNvCxnSpPr>
          <p:nvPr/>
        </p:nvCxnSpPr>
        <p:spPr bwMode="auto">
          <a:xfrm flipH="1">
            <a:off x="8331200" y="2100139"/>
            <a:ext cx="1642269" cy="12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83" name="AutoShape 83"/>
          <p:cNvCxnSpPr>
            <a:cxnSpLocks noChangeShapeType="1"/>
            <a:stCxn id="25675" idx="3"/>
            <a:endCxn id="25684" idx="0"/>
          </p:cNvCxnSpPr>
          <p:nvPr/>
        </p:nvCxnSpPr>
        <p:spPr bwMode="auto">
          <a:xfrm flipH="1">
            <a:off x="4602163" y="2328863"/>
            <a:ext cx="2808287" cy="6238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3305175" y="2952750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Saint-Denis : Théâtre Gérard Philipe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85" name="Text Box 85"/>
          <p:cNvSpPr txBox="1">
            <a:spLocks noChangeArrowheads="1"/>
          </p:cNvSpPr>
          <p:nvPr/>
        </p:nvSpPr>
        <p:spPr bwMode="auto">
          <a:xfrm>
            <a:off x="4887913" y="2389188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5686" name="AutoShape 86"/>
          <p:cNvCxnSpPr>
            <a:cxnSpLocks noChangeShapeType="1"/>
            <a:stCxn id="25675" idx="3"/>
            <a:endCxn id="25687" idx="0"/>
          </p:cNvCxnSpPr>
          <p:nvPr/>
        </p:nvCxnSpPr>
        <p:spPr bwMode="auto">
          <a:xfrm flipH="1">
            <a:off x="6653213" y="2328863"/>
            <a:ext cx="757237" cy="7667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87" name="Rectangle 87"/>
          <p:cNvSpPr>
            <a:spLocks noChangeArrowheads="1"/>
          </p:cNvSpPr>
          <p:nvPr/>
        </p:nvSpPr>
        <p:spPr bwMode="auto">
          <a:xfrm>
            <a:off x="6040438" y="3095625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17-11-1986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5688" name="Text Box 88"/>
          <p:cNvSpPr txBox="1">
            <a:spLocks noChangeArrowheads="1"/>
          </p:cNvSpPr>
          <p:nvPr/>
        </p:nvSpPr>
        <p:spPr bwMode="auto">
          <a:xfrm>
            <a:off x="6400800" y="2820988"/>
            <a:ext cx="1257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sp>
        <p:nvSpPr>
          <p:cNvPr id="25689" name="Rectangle 89"/>
          <p:cNvSpPr>
            <a:spLocks noChangeArrowheads="1"/>
          </p:cNvSpPr>
          <p:nvPr/>
        </p:nvSpPr>
        <p:spPr bwMode="auto">
          <a:xfrm>
            <a:off x="11504613" y="3706813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5690" name="AutoShape 90"/>
          <p:cNvCxnSpPr>
            <a:cxnSpLocks noChangeShapeType="1"/>
            <a:stCxn id="59" idx="3"/>
            <a:endCxn id="25689" idx="1"/>
          </p:cNvCxnSpPr>
          <p:nvPr/>
        </p:nvCxnSpPr>
        <p:spPr bwMode="auto">
          <a:xfrm flipV="1">
            <a:off x="8959974" y="3886994"/>
            <a:ext cx="2544639" cy="138149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1" name="Text Box 91"/>
          <p:cNvSpPr txBox="1">
            <a:spLocks noChangeArrowheads="1"/>
          </p:cNvSpPr>
          <p:nvPr/>
        </p:nvSpPr>
        <p:spPr bwMode="auto">
          <a:xfrm>
            <a:off x="10042289" y="3903167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5692" name="Rectangle 92"/>
          <p:cNvSpPr>
            <a:spLocks noChangeArrowheads="1"/>
          </p:cNvSpPr>
          <p:nvPr/>
        </p:nvSpPr>
        <p:spPr bwMode="auto">
          <a:xfrm>
            <a:off x="11571288" y="4248150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25693" name="AutoShape 93"/>
          <p:cNvCxnSpPr>
            <a:cxnSpLocks noChangeShapeType="1"/>
            <a:stCxn id="59" idx="3"/>
            <a:endCxn id="25692" idx="1"/>
          </p:cNvCxnSpPr>
          <p:nvPr/>
        </p:nvCxnSpPr>
        <p:spPr bwMode="auto">
          <a:xfrm flipV="1">
            <a:off x="8959974" y="4428332"/>
            <a:ext cx="2611314" cy="84015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10456863" y="466716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edm:hasType</a:t>
            </a:r>
            <a:endParaRPr lang="en-GB" sz="1200" i="1" dirty="0"/>
          </a:p>
        </p:txBody>
      </p:sp>
      <p:sp>
        <p:nvSpPr>
          <p:cNvPr id="25695" name="Rectangle 95"/>
          <p:cNvSpPr>
            <a:spLocks noChangeArrowheads="1"/>
          </p:cNvSpPr>
          <p:nvPr/>
        </p:nvSpPr>
        <p:spPr bwMode="auto">
          <a:xfrm>
            <a:off x="207963" y="6419850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/ adaptation et mise en scène de Daniel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Mesguich. - Saint-Denis : Théâtre Gérard Philipe,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17-11-1986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http://catalogue.bnf.fr/ark:/12148/cb41321471d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5696" name="AutoShape 96"/>
          <p:cNvCxnSpPr>
            <a:cxnSpLocks noChangeShapeType="1"/>
            <a:stCxn id="59" idx="1"/>
            <a:endCxn id="25695" idx="3"/>
          </p:cNvCxnSpPr>
          <p:nvPr/>
        </p:nvCxnSpPr>
        <p:spPr bwMode="auto">
          <a:xfrm flipH="1">
            <a:off x="3592513" y="5268491"/>
            <a:ext cx="3062411" cy="154823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97" name="Text Box 97"/>
          <p:cNvSpPr txBox="1">
            <a:spLocks noChangeArrowheads="1"/>
          </p:cNvSpPr>
          <p:nvPr/>
        </p:nvSpPr>
        <p:spPr bwMode="auto">
          <a:xfrm>
            <a:off x="4122006" y="5815806"/>
            <a:ext cx="884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sp>
        <p:nvSpPr>
          <p:cNvPr id="25698" name="Text Box 98"/>
          <p:cNvSpPr txBox="1">
            <a:spLocks noChangeArrowheads="1"/>
          </p:cNvSpPr>
          <p:nvPr/>
        </p:nvSpPr>
        <p:spPr bwMode="auto">
          <a:xfrm>
            <a:off x="7747793" y="3294857"/>
            <a:ext cx="182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edm:isRepresentationOf</a:t>
            </a: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6654924" y="508831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4" name="Text Box 87"/>
          <p:cNvSpPr txBox="1">
            <a:spLocks noChangeArrowheads="1"/>
          </p:cNvSpPr>
          <p:nvPr/>
        </p:nvSpPr>
        <p:spPr bwMode="auto">
          <a:xfrm>
            <a:off x="8677561" y="1787297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169587" y="2352328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6" name="AutoShape 69"/>
          <p:cNvCxnSpPr>
            <a:cxnSpLocks noChangeShapeType="1"/>
            <a:stCxn id="78" idx="1"/>
            <a:endCxn id="75" idx="0"/>
          </p:cNvCxnSpPr>
          <p:nvPr/>
        </p:nvCxnSpPr>
        <p:spPr bwMode="auto">
          <a:xfrm flipH="1">
            <a:off x="1753392" y="2089944"/>
            <a:ext cx="1198291" cy="26238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 Box 88"/>
          <p:cNvSpPr txBox="1">
            <a:spLocks noChangeArrowheads="1"/>
          </p:cNvSpPr>
          <p:nvPr/>
        </p:nvSpPr>
        <p:spPr bwMode="auto">
          <a:xfrm>
            <a:off x="2040593" y="194865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951683" y="1909762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Hamlets</a:t>
            </a:r>
            <a:endParaRPr lang="fr-FR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376464" y="4529961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6128914" y="187345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" name="AutoShape 99"/>
          <p:cNvCxnSpPr>
            <a:cxnSpLocks noChangeShapeType="1"/>
            <a:stCxn id="5" idx="0"/>
            <a:endCxn id="6" idx="2"/>
          </p:cNvCxnSpPr>
          <p:nvPr/>
        </p:nvCxnSpPr>
        <p:spPr bwMode="auto">
          <a:xfrm flipV="1">
            <a:off x="4355856" y="2233821"/>
            <a:ext cx="3029565" cy="229614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105"/>
          <p:cNvSpPr txBox="1">
            <a:spLocks noChangeArrowheads="1"/>
          </p:cNvSpPr>
          <p:nvPr/>
        </p:nvSpPr>
        <p:spPr bwMode="auto">
          <a:xfrm>
            <a:off x="4152501" y="3418305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auto">
          <a:xfrm>
            <a:off x="443445" y="1812677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0" name="AutoShape 69"/>
          <p:cNvCxnSpPr>
            <a:cxnSpLocks noChangeShapeType="1"/>
            <a:stCxn id="6" idx="1"/>
            <a:endCxn id="9" idx="3"/>
          </p:cNvCxnSpPr>
          <p:nvPr/>
        </p:nvCxnSpPr>
        <p:spPr bwMode="auto">
          <a:xfrm flipH="1">
            <a:off x="3611054" y="2053640"/>
            <a:ext cx="2517860" cy="106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4500949" y="1811298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12" name="Rectangle 68"/>
          <p:cNvSpPr>
            <a:spLocks noChangeArrowheads="1"/>
          </p:cNvSpPr>
          <p:nvPr/>
        </p:nvSpPr>
        <p:spPr bwMode="auto">
          <a:xfrm>
            <a:off x="186310" y="6312768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(Folio </a:t>
            </a:r>
            <a:r>
              <a:rPr lang="en-GB" sz="1200" dirty="0">
                <a:solidFill>
                  <a:srgbClr val="663300"/>
                </a:solidFill>
              </a:rPr>
              <a:t>version</a:t>
            </a:r>
            <a:r>
              <a:rPr lang="en-GB" sz="1200" dirty="0" smtClean="0">
                <a:solidFill>
                  <a:srgbClr val="663300"/>
                </a:solidFill>
              </a:rPr>
              <a:t>). </a:t>
            </a:r>
            <a:r>
              <a:rPr lang="en-GB" sz="1200" dirty="0">
                <a:solidFill>
                  <a:srgbClr val="663300"/>
                </a:solidFill>
              </a:rPr>
              <a:t>English”</a:t>
            </a:r>
          </a:p>
        </p:txBody>
      </p:sp>
      <p:cxnSp>
        <p:nvCxnSpPr>
          <p:cNvPr id="15" name="AutoShape 99"/>
          <p:cNvCxnSpPr>
            <a:cxnSpLocks noChangeShapeType="1"/>
            <a:stCxn id="17" idx="0"/>
            <a:endCxn id="6" idx="2"/>
          </p:cNvCxnSpPr>
          <p:nvPr/>
        </p:nvCxnSpPr>
        <p:spPr bwMode="auto">
          <a:xfrm flipV="1">
            <a:off x="1518433" y="2233821"/>
            <a:ext cx="5866988" cy="229255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164079" y="2955995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39041" y="4526380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8" name="AutoShape 69"/>
          <p:cNvCxnSpPr>
            <a:cxnSpLocks noChangeShapeType="1"/>
            <a:stCxn id="17" idx="2"/>
            <a:endCxn id="12" idx="0"/>
          </p:cNvCxnSpPr>
          <p:nvPr/>
        </p:nvCxnSpPr>
        <p:spPr bwMode="auto">
          <a:xfrm>
            <a:off x="1518433" y="4886742"/>
            <a:ext cx="0" cy="142602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894546" y="560391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3018384" y="6312767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English (Singer edition)”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35" name="AutoShape 69"/>
          <p:cNvCxnSpPr>
            <a:cxnSpLocks noChangeShapeType="1"/>
            <a:stCxn id="5" idx="2"/>
            <a:endCxn id="34" idx="0"/>
          </p:cNvCxnSpPr>
          <p:nvPr/>
        </p:nvCxnSpPr>
        <p:spPr bwMode="auto">
          <a:xfrm flipH="1">
            <a:off x="4350507" y="4890323"/>
            <a:ext cx="5349" cy="1422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88"/>
          <p:cNvSpPr txBox="1">
            <a:spLocks noChangeArrowheads="1"/>
          </p:cNvSpPr>
          <p:nvPr/>
        </p:nvSpPr>
        <p:spPr bwMode="auto">
          <a:xfrm>
            <a:off x="3840558" y="5565028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9641210" y="4602789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1" name="AutoShape 99"/>
          <p:cNvCxnSpPr>
            <a:cxnSpLocks noChangeShapeType="1"/>
            <a:stCxn id="40" idx="0"/>
            <a:endCxn id="6" idx="2"/>
          </p:cNvCxnSpPr>
          <p:nvPr/>
        </p:nvCxnSpPr>
        <p:spPr bwMode="auto">
          <a:xfrm flipH="1" flipV="1">
            <a:off x="7385421" y="2233821"/>
            <a:ext cx="3235181" cy="236896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105"/>
          <p:cNvSpPr txBox="1">
            <a:spLocks noChangeArrowheads="1"/>
          </p:cNvSpPr>
          <p:nvPr/>
        </p:nvSpPr>
        <p:spPr bwMode="auto">
          <a:xfrm>
            <a:off x="8760253" y="3459232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43" name="Rectangle 68"/>
          <p:cNvSpPr>
            <a:spLocks noChangeArrowheads="1"/>
          </p:cNvSpPr>
          <p:nvPr/>
        </p:nvSpPr>
        <p:spPr bwMode="auto">
          <a:xfrm>
            <a:off x="10035122" y="6312768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Hamlet (First Quarto version). </a:t>
            </a:r>
            <a:r>
              <a:rPr lang="en-GB" sz="1200" dirty="0" smtClean="0">
                <a:solidFill>
                  <a:srgbClr val="663300"/>
                </a:solidFill>
              </a:rPr>
              <a:t>English”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44" name="AutoShape 69"/>
          <p:cNvCxnSpPr>
            <a:cxnSpLocks noChangeShapeType="1"/>
            <a:stCxn id="40" idx="2"/>
            <a:endCxn id="43" idx="0"/>
          </p:cNvCxnSpPr>
          <p:nvPr/>
        </p:nvCxnSpPr>
        <p:spPr bwMode="auto">
          <a:xfrm>
            <a:off x="10620602" y="4963151"/>
            <a:ext cx="746643" cy="13496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11082007" y="563795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6040760" y="4566350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7" name="AutoShape 99"/>
          <p:cNvCxnSpPr>
            <a:cxnSpLocks noChangeShapeType="1"/>
            <a:stCxn id="56" idx="0"/>
            <a:endCxn id="6" idx="2"/>
          </p:cNvCxnSpPr>
          <p:nvPr/>
        </p:nvCxnSpPr>
        <p:spPr bwMode="auto">
          <a:xfrm flipV="1">
            <a:off x="7020152" y="2233821"/>
            <a:ext cx="365269" cy="233252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 Box 105"/>
          <p:cNvSpPr txBox="1">
            <a:spLocks noChangeArrowheads="1"/>
          </p:cNvSpPr>
          <p:nvPr/>
        </p:nvSpPr>
        <p:spPr bwMode="auto">
          <a:xfrm>
            <a:off x="6437193" y="400591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59" name="Rectangle 68"/>
          <p:cNvSpPr>
            <a:spLocks noChangeArrowheads="1"/>
          </p:cNvSpPr>
          <p:nvPr/>
        </p:nvSpPr>
        <p:spPr bwMode="auto">
          <a:xfrm>
            <a:off x="5765692" y="6312766"/>
            <a:ext cx="250731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German (Schlegel)”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0" name="AutoShape 69"/>
          <p:cNvCxnSpPr>
            <a:cxnSpLocks noChangeShapeType="1"/>
            <a:stCxn id="56" idx="2"/>
            <a:endCxn id="59" idx="0"/>
          </p:cNvCxnSpPr>
          <p:nvPr/>
        </p:nvCxnSpPr>
        <p:spPr bwMode="auto">
          <a:xfrm flipH="1">
            <a:off x="7019350" y="4926712"/>
            <a:ext cx="802" cy="138605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88"/>
          <p:cNvSpPr txBox="1">
            <a:spLocks noChangeArrowheads="1"/>
          </p:cNvSpPr>
          <p:nvPr/>
        </p:nvSpPr>
        <p:spPr bwMode="auto">
          <a:xfrm>
            <a:off x="6975462" y="564772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2652339" y="7674107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1" name="AutoShape 99"/>
          <p:cNvCxnSpPr>
            <a:cxnSpLocks noChangeShapeType="1"/>
            <a:stCxn id="70" idx="0"/>
            <a:endCxn id="6" idx="2"/>
          </p:cNvCxnSpPr>
          <p:nvPr/>
        </p:nvCxnSpPr>
        <p:spPr bwMode="auto">
          <a:xfrm flipV="1">
            <a:off x="3631731" y="2233821"/>
            <a:ext cx="3753690" cy="544028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05"/>
          <p:cNvSpPr txBox="1">
            <a:spLocks noChangeArrowheads="1"/>
          </p:cNvSpPr>
          <p:nvPr/>
        </p:nvSpPr>
        <p:spPr bwMode="auto">
          <a:xfrm>
            <a:off x="4981922" y="3867412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3" name="Rectangle 68"/>
          <p:cNvSpPr>
            <a:spLocks noChangeArrowheads="1"/>
          </p:cNvSpPr>
          <p:nvPr/>
        </p:nvSpPr>
        <p:spPr bwMode="auto">
          <a:xfrm>
            <a:off x="2296344" y="8689032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(Folio version). 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4" name="AutoShape 69"/>
          <p:cNvCxnSpPr>
            <a:cxnSpLocks noChangeShapeType="1"/>
            <a:stCxn id="70" idx="2"/>
            <a:endCxn id="73" idx="0"/>
          </p:cNvCxnSpPr>
          <p:nvPr/>
        </p:nvCxnSpPr>
        <p:spPr bwMode="auto">
          <a:xfrm flipH="1">
            <a:off x="3628467" y="8034469"/>
            <a:ext cx="3264" cy="6545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 Box 88"/>
          <p:cNvSpPr txBox="1">
            <a:spLocks noChangeArrowheads="1"/>
          </p:cNvSpPr>
          <p:nvPr/>
        </p:nvSpPr>
        <p:spPr bwMode="auto">
          <a:xfrm>
            <a:off x="3633312" y="8215542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cxnSp>
        <p:nvCxnSpPr>
          <p:cNvPr id="82" name="AutoShape 69"/>
          <p:cNvCxnSpPr>
            <a:cxnSpLocks noChangeShapeType="1"/>
            <a:stCxn id="17" idx="2"/>
            <a:endCxn id="70" idx="0"/>
          </p:cNvCxnSpPr>
          <p:nvPr/>
        </p:nvCxnSpPr>
        <p:spPr bwMode="auto">
          <a:xfrm>
            <a:off x="1518433" y="4886742"/>
            <a:ext cx="2113298" cy="278736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 Box 88"/>
          <p:cNvSpPr txBox="1">
            <a:spLocks noChangeArrowheads="1"/>
          </p:cNvSpPr>
          <p:nvPr/>
        </p:nvSpPr>
        <p:spPr bwMode="auto">
          <a:xfrm>
            <a:off x="2102484" y="5416891"/>
            <a:ext cx="945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</a:t>
            </a:r>
          </a:p>
          <a:p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8203964" y="7637266"/>
            <a:ext cx="195878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7" name="AutoShape 99"/>
          <p:cNvCxnSpPr>
            <a:cxnSpLocks noChangeShapeType="1"/>
            <a:stCxn id="86" idx="0"/>
            <a:endCxn id="6" idx="2"/>
          </p:cNvCxnSpPr>
          <p:nvPr/>
        </p:nvCxnSpPr>
        <p:spPr bwMode="auto">
          <a:xfrm flipH="1" flipV="1">
            <a:off x="7385421" y="2233821"/>
            <a:ext cx="1797935" cy="540344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105"/>
          <p:cNvSpPr txBox="1">
            <a:spLocks noChangeArrowheads="1"/>
          </p:cNvSpPr>
          <p:nvPr/>
        </p:nvSpPr>
        <p:spPr bwMode="auto">
          <a:xfrm>
            <a:off x="7651018" y="3690827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89" name="Rectangle 68"/>
          <p:cNvSpPr>
            <a:spLocks noChangeArrowheads="1"/>
          </p:cNvSpPr>
          <p:nvPr/>
        </p:nvSpPr>
        <p:spPr bwMode="auto">
          <a:xfrm>
            <a:off x="7504831" y="8689032"/>
            <a:ext cx="338916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(First Quarto version). French (Hugo)”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9144700" y="830803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cxnSp>
        <p:nvCxnSpPr>
          <p:cNvPr id="92" name="AutoShape 69"/>
          <p:cNvCxnSpPr>
            <a:cxnSpLocks noChangeShapeType="1"/>
            <a:stCxn id="86" idx="2"/>
            <a:endCxn id="89" idx="0"/>
          </p:cNvCxnSpPr>
          <p:nvPr/>
        </p:nvCxnSpPr>
        <p:spPr bwMode="auto">
          <a:xfrm>
            <a:off x="9183356" y="7997628"/>
            <a:ext cx="16057" cy="69140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69"/>
          <p:cNvCxnSpPr>
            <a:cxnSpLocks noChangeShapeType="1"/>
            <a:stCxn id="40" idx="2"/>
            <a:endCxn id="86" idx="0"/>
          </p:cNvCxnSpPr>
          <p:nvPr/>
        </p:nvCxnSpPr>
        <p:spPr bwMode="auto">
          <a:xfrm flipH="1">
            <a:off x="9183356" y="4963151"/>
            <a:ext cx="1437246" cy="267411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 Box 88"/>
          <p:cNvSpPr txBox="1">
            <a:spLocks noChangeArrowheads="1"/>
          </p:cNvSpPr>
          <p:nvPr/>
        </p:nvSpPr>
        <p:spPr bwMode="auto">
          <a:xfrm>
            <a:off x="9353245" y="5253426"/>
            <a:ext cx="945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</a:t>
            </a:r>
            <a:r>
              <a:rPr lang="en-GB" sz="1200" i="1" dirty="0" smtClean="0"/>
              <a:t>:</a:t>
            </a:r>
          </a:p>
          <a:p>
            <a:r>
              <a:rPr lang="en-GB" sz="1200" i="1" dirty="0" err="1" smtClean="0"/>
              <a:t>hasVersion</a:t>
            </a:r>
            <a:endParaRPr lang="en-GB" sz="1200" i="1" dirty="0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10035122" y="2064296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08" name="Text Box 105"/>
          <p:cNvSpPr txBox="1">
            <a:spLocks noChangeArrowheads="1"/>
          </p:cNvSpPr>
          <p:nvPr/>
        </p:nvSpPr>
        <p:spPr bwMode="auto">
          <a:xfrm>
            <a:off x="8890641" y="1734958"/>
            <a:ext cx="17299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dcterms:isDerivativeOf</a:t>
            </a:r>
            <a:endParaRPr lang="en-GB" sz="1200" i="1" dirty="0"/>
          </a:p>
        </p:txBody>
      </p:sp>
      <p:cxnSp>
        <p:nvCxnSpPr>
          <p:cNvPr id="109" name="AutoShape 69"/>
          <p:cNvCxnSpPr>
            <a:cxnSpLocks noChangeShapeType="1"/>
            <a:stCxn id="107" idx="1"/>
            <a:endCxn id="6" idx="3"/>
          </p:cNvCxnSpPr>
          <p:nvPr/>
        </p:nvCxnSpPr>
        <p:spPr bwMode="auto">
          <a:xfrm flipH="1" flipV="1">
            <a:off x="8641927" y="2053640"/>
            <a:ext cx="1393195" cy="1908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Rectangle 68"/>
          <p:cNvSpPr>
            <a:spLocks noChangeArrowheads="1"/>
          </p:cNvSpPr>
          <p:nvPr/>
        </p:nvSpPr>
        <p:spPr bwMode="auto">
          <a:xfrm>
            <a:off x="9857184" y="2955995"/>
            <a:ext cx="2868890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“</a:t>
            </a:r>
            <a:r>
              <a:rPr lang="en-GB" sz="1200" dirty="0">
                <a:solidFill>
                  <a:srgbClr val="663300"/>
                </a:solidFill>
              </a:rPr>
              <a:t>Thomas, </a:t>
            </a:r>
            <a:r>
              <a:rPr lang="en-GB" sz="1200" dirty="0" err="1" smtClean="0">
                <a:solidFill>
                  <a:srgbClr val="663300"/>
                </a:solidFill>
              </a:rPr>
              <a:t>Ambroise</a:t>
            </a:r>
            <a:r>
              <a:rPr lang="en-GB" sz="1200" dirty="0" smtClean="0">
                <a:solidFill>
                  <a:srgbClr val="663300"/>
                </a:solidFill>
              </a:rPr>
              <a:t>, 1811-1896.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3" name="AutoShape 69"/>
          <p:cNvCxnSpPr>
            <a:cxnSpLocks noChangeShapeType="1"/>
            <a:stCxn id="107" idx="2"/>
            <a:endCxn id="112" idx="0"/>
          </p:cNvCxnSpPr>
          <p:nvPr/>
        </p:nvCxnSpPr>
        <p:spPr bwMode="auto">
          <a:xfrm>
            <a:off x="11291629" y="2424659"/>
            <a:ext cx="0" cy="53133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 Box 88"/>
          <p:cNvSpPr txBox="1">
            <a:spLocks noChangeArrowheads="1"/>
          </p:cNvSpPr>
          <p:nvPr/>
        </p:nvSpPr>
        <p:spPr bwMode="auto">
          <a:xfrm>
            <a:off x="11288350" y="2553008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2" name="WordArt 119"/>
          <p:cNvSpPr>
            <a:spLocks noChangeArrowheads="1" noChangeShapeType="1" noTextEdit="1"/>
          </p:cNvSpPr>
          <p:nvPr/>
        </p:nvSpPr>
        <p:spPr bwMode="auto">
          <a:xfrm>
            <a:off x="5217951" y="6816005"/>
            <a:ext cx="318753" cy="5079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N</a:t>
            </a:r>
          </a:p>
        </p:txBody>
      </p:sp>
      <p:sp>
        <p:nvSpPr>
          <p:cNvPr id="64" name="WordArt 119"/>
          <p:cNvSpPr>
            <a:spLocks noChangeArrowheads="1" noChangeShapeType="1" noTextEdit="1"/>
          </p:cNvSpPr>
          <p:nvPr/>
        </p:nvSpPr>
        <p:spPr bwMode="auto">
          <a:xfrm>
            <a:off x="12089432" y="6816003"/>
            <a:ext cx="318753" cy="5079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</a:t>
            </a:r>
            <a:endParaRPr lang="fr-FR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5" name="WordArt 119"/>
          <p:cNvSpPr>
            <a:spLocks noChangeArrowheads="1" noChangeShapeType="1" noTextEdit="1"/>
          </p:cNvSpPr>
          <p:nvPr/>
        </p:nvSpPr>
        <p:spPr bwMode="auto">
          <a:xfrm>
            <a:off x="4960590" y="8962152"/>
            <a:ext cx="318753" cy="5079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</a:t>
            </a:r>
            <a:endParaRPr lang="fr-FR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6" name="WordArt 119"/>
          <p:cNvSpPr>
            <a:spLocks noChangeArrowheads="1" noChangeShapeType="1" noTextEdit="1"/>
          </p:cNvSpPr>
          <p:nvPr/>
        </p:nvSpPr>
        <p:spPr bwMode="auto">
          <a:xfrm>
            <a:off x="10928871" y="8950819"/>
            <a:ext cx="318753" cy="5079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</a:t>
            </a:r>
            <a:endParaRPr lang="fr-FR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7" name="WordArt 119"/>
          <p:cNvSpPr>
            <a:spLocks noChangeArrowheads="1" noChangeShapeType="1" noTextEdit="1"/>
          </p:cNvSpPr>
          <p:nvPr/>
        </p:nvSpPr>
        <p:spPr bwMode="auto">
          <a:xfrm>
            <a:off x="7954255" y="6816002"/>
            <a:ext cx="318753" cy="5079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</a:t>
            </a:r>
            <a:endParaRPr lang="fr-FR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3877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H according to FRBR</a:t>
            </a:r>
            <a:r>
              <a:rPr lang="en-GB" sz="5600" baseline="-25000"/>
              <a:t>OO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F21 Recording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Work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0504488" y="4295775"/>
            <a:ext cx="1800225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Daniel Cande]”</a:t>
            </a:r>
          </a:p>
        </p:txBody>
      </p:sp>
      <p:cxnSp>
        <p:nvCxnSpPr>
          <p:cNvPr id="70661" name="AutoShape 5"/>
          <p:cNvCxnSpPr>
            <a:cxnSpLocks noChangeShapeType="1"/>
            <a:stCxn id="70659" idx="3"/>
            <a:endCxn id="70660" idx="1"/>
          </p:cNvCxnSpPr>
          <p:nvPr/>
        </p:nvCxnSpPr>
        <p:spPr bwMode="auto">
          <a:xfrm>
            <a:off x="8305800" y="3036888"/>
            <a:ext cx="2198688" cy="15843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826794" y="3011091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70663" name="AutoShape 7"/>
          <p:cNvCxnSpPr>
            <a:cxnSpLocks noChangeShapeType="1"/>
            <a:stCxn id="70662" idx="3"/>
            <a:endCxn id="70659" idx="1"/>
          </p:cNvCxnSpPr>
          <p:nvPr/>
        </p:nvCxnSpPr>
        <p:spPr bwMode="auto">
          <a:xfrm flipV="1">
            <a:off x="6411119" y="3036094"/>
            <a:ext cx="886619" cy="15517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44537" y="3396457"/>
            <a:ext cx="19446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{Cande, Daniel (1938-....)}</a:t>
            </a:r>
          </a:p>
        </p:txBody>
      </p:sp>
      <p:cxnSp>
        <p:nvCxnSpPr>
          <p:cNvPr id="70665" name="AutoShape 9"/>
          <p:cNvCxnSpPr>
            <a:cxnSpLocks noChangeShapeType="1"/>
            <a:stCxn id="70662" idx="1"/>
            <a:endCxn id="70664" idx="3"/>
          </p:cNvCxnSpPr>
          <p:nvPr/>
        </p:nvCxnSpPr>
        <p:spPr bwMode="auto">
          <a:xfrm flipH="1">
            <a:off x="2689224" y="3191272"/>
            <a:ext cx="2137570" cy="38536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8561388" y="3071813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134101" y="2820988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554288" y="3121819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 carried out by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7185025" y="4508500"/>
            <a:ext cx="12319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F26 Recording</a:t>
            </a:r>
          </a:p>
        </p:txBody>
      </p:sp>
      <p:cxnSp>
        <p:nvCxnSpPr>
          <p:cNvPr id="70670" name="AutoShape 14"/>
          <p:cNvCxnSpPr>
            <a:cxnSpLocks noChangeShapeType="1"/>
            <a:stCxn id="70659" idx="2"/>
            <a:endCxn id="70669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347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R13 is realised in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F29 Recording Event</a:t>
            </a:r>
          </a:p>
        </p:txBody>
      </p:sp>
      <p:cxnSp>
        <p:nvCxnSpPr>
          <p:cNvPr id="70673" name="AutoShape 17"/>
          <p:cNvCxnSpPr>
            <a:cxnSpLocks noChangeShapeType="1"/>
            <a:stCxn id="70672" idx="3"/>
            <a:endCxn id="70669" idx="1"/>
          </p:cNvCxnSpPr>
          <p:nvPr/>
        </p:nvCxnSpPr>
        <p:spPr bwMode="auto">
          <a:xfrm>
            <a:off x="5824538" y="4189413"/>
            <a:ext cx="1360487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6202760" y="4126706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</a:t>
            </a: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12788" y="3863975"/>
            <a:ext cx="20081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{Cande, Daniel (1938-....)}</a:t>
            </a:r>
          </a:p>
        </p:txBody>
      </p:sp>
      <p:cxnSp>
        <p:nvCxnSpPr>
          <p:cNvPr id="70676" name="AutoShape 20"/>
          <p:cNvCxnSpPr>
            <a:cxnSpLocks noChangeShapeType="1"/>
            <a:stCxn id="70672" idx="1"/>
            <a:endCxn id="70675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1287463" y="4675188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{photographer}</a:t>
            </a:r>
          </a:p>
        </p:txBody>
      </p:sp>
      <p:cxnSp>
        <p:nvCxnSpPr>
          <p:cNvPr id="70678" name="AutoShape 22"/>
          <p:cNvCxnSpPr>
            <a:cxnSpLocks noChangeShapeType="1"/>
            <a:stCxn id="70686" idx="3"/>
            <a:endCxn id="70677" idx="3"/>
          </p:cNvCxnSpPr>
          <p:nvPr/>
        </p:nvCxnSpPr>
        <p:spPr bwMode="auto">
          <a:xfrm flipH="1">
            <a:off x="2368550" y="4178300"/>
            <a:ext cx="1100138" cy="6778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9" name="AutoShape 23"/>
          <p:cNvCxnSpPr>
            <a:cxnSpLocks noChangeShapeType="1"/>
            <a:stCxn id="70689" idx="0"/>
            <a:endCxn id="70669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0" name="AutoShape 24"/>
          <p:cNvCxnSpPr>
            <a:cxnSpLocks noChangeShapeType="1"/>
            <a:stCxn id="70690" idx="0"/>
            <a:endCxn id="70689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1" name="AutoShape 25"/>
          <p:cNvCxnSpPr>
            <a:cxnSpLocks noChangeShapeType="1"/>
            <a:stCxn id="70693" idx="3"/>
            <a:endCxn id="70689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2" name="AutoShape 26"/>
          <p:cNvCxnSpPr>
            <a:cxnSpLocks noChangeShapeType="1"/>
            <a:stCxn id="70693" idx="1"/>
            <a:endCxn id="70698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3" name="AutoShape 27"/>
          <p:cNvCxnSpPr>
            <a:cxnSpLocks noChangeShapeType="1"/>
            <a:stCxn id="70698" idx="1"/>
            <a:endCxn id="70700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4" name="AutoShape 28"/>
          <p:cNvCxnSpPr>
            <a:cxnSpLocks noChangeShapeType="1"/>
            <a:stCxn id="70690" idx="1"/>
            <a:endCxn id="70702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5" name="AutoShape 29"/>
          <p:cNvCxnSpPr>
            <a:cxnSpLocks noChangeShapeType="1"/>
            <a:stCxn id="70702" idx="1"/>
            <a:endCxn id="70705" idx="3"/>
          </p:cNvCxnSpPr>
          <p:nvPr/>
        </p:nvCxnSpPr>
        <p:spPr bwMode="auto">
          <a:xfrm flipH="1">
            <a:off x="4168775" y="7969250"/>
            <a:ext cx="10080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3448050" y="40544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434181" y="6169025"/>
            <a:ext cx="178355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Cande (Paris)}</a:t>
            </a:r>
          </a:p>
        </p:txBody>
      </p:sp>
      <p:cxnSp>
        <p:nvCxnSpPr>
          <p:cNvPr id="70696" name="AutoShape 40"/>
          <p:cNvCxnSpPr>
            <a:cxnSpLocks noChangeShapeType="1"/>
            <a:stCxn id="70693" idx="1"/>
            <a:endCxn id="70695" idx="3"/>
          </p:cNvCxnSpPr>
          <p:nvPr/>
        </p:nvCxnSpPr>
        <p:spPr bwMode="auto">
          <a:xfrm flipH="1">
            <a:off x="2217738" y="6349207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2462213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0698" name="Rectangle 42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“1986”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1863725" y="8905875"/>
            <a:ext cx="36004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DIA-PHO-6(175)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0704" name="AutoShape 48"/>
          <p:cNvCxnSpPr>
            <a:cxnSpLocks noChangeShapeType="1"/>
            <a:stCxn id="70690" idx="1"/>
            <a:endCxn id="70703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1360488" y="8040688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4168775" y="76803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70709" name="Rectangle 53"/>
          <p:cNvSpPr>
            <a:spLocks noChangeArrowheads="1"/>
          </p:cNvSpPr>
          <p:nvPr/>
        </p:nvSpPr>
        <p:spPr bwMode="auto">
          <a:xfrm>
            <a:off x="10537304" y="5744369"/>
            <a:ext cx="12239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70710" name="AutoShape 54"/>
          <p:cNvCxnSpPr>
            <a:cxnSpLocks noChangeShapeType="1"/>
            <a:stCxn id="70669" idx="3"/>
            <a:endCxn id="70709" idx="1"/>
          </p:cNvCxnSpPr>
          <p:nvPr/>
        </p:nvCxnSpPr>
        <p:spPr bwMode="auto">
          <a:xfrm>
            <a:off x="8416925" y="4688682"/>
            <a:ext cx="2120379" cy="13795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9405144" y="5162550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0712" name="Rectangle 56"/>
          <p:cNvSpPr>
            <a:spLocks noChangeArrowheads="1"/>
          </p:cNvSpPr>
          <p:nvPr/>
        </p:nvSpPr>
        <p:spPr bwMode="auto">
          <a:xfrm>
            <a:off x="8488363" y="9024938"/>
            <a:ext cx="41735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“11 photogr. pos. : diapositive coul. ; 24x36 mm ; image/jpeg”</a:t>
            </a:r>
          </a:p>
        </p:txBody>
      </p:sp>
      <p:cxnSp>
        <p:nvCxnSpPr>
          <p:cNvPr id="70713" name="AutoShape 57"/>
          <p:cNvCxnSpPr>
            <a:cxnSpLocks noChangeShapeType="1"/>
            <a:stCxn id="70689" idx="3"/>
            <a:endCxn id="70712" idx="0"/>
          </p:cNvCxnSpPr>
          <p:nvPr/>
        </p:nvCxnSpPr>
        <p:spPr bwMode="auto">
          <a:xfrm>
            <a:off x="8782050" y="6781800"/>
            <a:ext cx="1793875" cy="22431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8993188" y="73215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70715" name="Rectangle 59"/>
          <p:cNvSpPr>
            <a:spLocks noChangeArrowheads="1"/>
          </p:cNvSpPr>
          <p:nvPr/>
        </p:nvSpPr>
        <p:spPr bwMode="auto">
          <a:xfrm>
            <a:off x="8921750" y="84010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70716" name="AutoShape 60"/>
          <p:cNvCxnSpPr>
            <a:cxnSpLocks noChangeShapeType="1"/>
            <a:stCxn id="70717" idx="3"/>
            <a:endCxn id="70715" idx="0"/>
          </p:cNvCxnSpPr>
          <p:nvPr/>
        </p:nvCxnSpPr>
        <p:spPr bwMode="auto">
          <a:xfrm flipH="1">
            <a:off x="9353550" y="8020050"/>
            <a:ext cx="381000" cy="381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17" name="Oval 61"/>
          <p:cNvSpPr>
            <a:spLocks noChangeArrowheads="1"/>
          </p:cNvSpPr>
          <p:nvPr/>
        </p:nvSpPr>
        <p:spPr bwMode="auto">
          <a:xfrm>
            <a:off x="9713913" y="789622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9137650" y="80406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70719" name="WordArt 63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</a:t>
            </a:r>
          </a:p>
        </p:txBody>
      </p:sp>
      <p:cxnSp>
        <p:nvCxnSpPr>
          <p:cNvPr id="70720" name="AutoShape 64"/>
          <p:cNvCxnSpPr>
            <a:cxnSpLocks noChangeShapeType="1"/>
            <a:stCxn id="70722" idx="3"/>
            <a:endCxn id="70689" idx="1"/>
          </p:cNvCxnSpPr>
          <p:nvPr/>
        </p:nvCxnSpPr>
        <p:spPr bwMode="auto">
          <a:xfrm>
            <a:off x="5680075" y="5307013"/>
            <a:ext cx="1152525" cy="14747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21" name="AutoShape 65"/>
          <p:cNvCxnSpPr>
            <a:cxnSpLocks noChangeShapeType="1"/>
            <a:stCxn id="70722" idx="1"/>
            <a:endCxn id="70724" idx="3"/>
          </p:cNvCxnSpPr>
          <p:nvPr/>
        </p:nvCxnSpPr>
        <p:spPr bwMode="auto">
          <a:xfrm flipH="1">
            <a:off x="3659188" y="5307013"/>
            <a:ext cx="936625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22" name="Rectangle 66"/>
          <p:cNvSpPr>
            <a:spLocks noChangeArrowheads="1"/>
          </p:cNvSpPr>
          <p:nvPr/>
        </p:nvSpPr>
        <p:spPr bwMode="auto">
          <a:xfrm>
            <a:off x="4595813" y="5126038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5819775" y="5448300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70724" name="Rectangle 68"/>
          <p:cNvSpPr>
            <a:spLocks noChangeArrowheads="1"/>
          </p:cNvSpPr>
          <p:nvPr/>
        </p:nvSpPr>
        <p:spPr bwMode="auto">
          <a:xfrm>
            <a:off x="274638" y="552291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http://catalogue.bnf.fr/ark:/12148/cb41321471d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2940050" y="5162550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70726" name="AutoShape 70"/>
          <p:cNvCxnSpPr>
            <a:cxnSpLocks noChangeShapeType="1"/>
            <a:stCxn id="70672" idx="3"/>
            <a:endCxn id="70659" idx="1"/>
          </p:cNvCxnSpPr>
          <p:nvPr/>
        </p:nvCxnSpPr>
        <p:spPr bwMode="auto">
          <a:xfrm flipV="1">
            <a:off x="5824538" y="3036888"/>
            <a:ext cx="1473200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6040438" y="3360738"/>
            <a:ext cx="113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 a</a:t>
            </a:r>
            <a:br>
              <a:rPr lang="en-GB" sz="1200" i="1"/>
            </a:br>
            <a:r>
              <a:rPr lang="en-GB" sz="1200" i="1"/>
              <a:t>realisation of</a:t>
            </a:r>
          </a:p>
        </p:txBody>
      </p:sp>
      <p:cxnSp>
        <p:nvCxnSpPr>
          <p:cNvPr id="70729" name="AutoShape 73"/>
          <p:cNvCxnSpPr>
            <a:cxnSpLocks noChangeShapeType="1"/>
            <a:stCxn id="70730" idx="1"/>
            <a:endCxn id="122" idx="3"/>
          </p:cNvCxnSpPr>
          <p:nvPr/>
        </p:nvCxnSpPr>
        <p:spPr bwMode="auto">
          <a:xfrm flipH="1">
            <a:off x="1863726" y="1883568"/>
            <a:ext cx="2026444" cy="1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30" name="Rectangle 74"/>
          <p:cNvSpPr>
            <a:spLocks noChangeArrowheads="1"/>
          </p:cNvSpPr>
          <p:nvPr/>
        </p:nvSpPr>
        <p:spPr bwMode="auto">
          <a:xfrm>
            <a:off x="3890170" y="1703387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70731" name="Text Box 75"/>
          <p:cNvSpPr txBox="1">
            <a:spLocks noChangeArrowheads="1"/>
          </p:cNvSpPr>
          <p:nvPr/>
        </p:nvSpPr>
        <p:spPr bwMode="auto">
          <a:xfrm>
            <a:off x="1936304" y="1571273"/>
            <a:ext cx="18389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</a:t>
            </a:r>
            <a:r>
              <a:rPr lang="en-GB" sz="1200" i="1" dirty="0" smtClean="0"/>
              <a:t>used specific </a:t>
            </a:r>
            <a:r>
              <a:rPr lang="en-GB" sz="1200" i="1" dirty="0"/>
              <a:t>object</a:t>
            </a:r>
          </a:p>
        </p:txBody>
      </p:sp>
      <p:sp>
        <p:nvSpPr>
          <p:cNvPr id="70732" name="Rectangle 76"/>
          <p:cNvSpPr>
            <a:spLocks noChangeArrowheads="1"/>
          </p:cNvSpPr>
          <p:nvPr/>
        </p:nvSpPr>
        <p:spPr bwMode="auto">
          <a:xfrm>
            <a:off x="2343944" y="2153952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70733" name="AutoShape 77"/>
          <p:cNvCxnSpPr>
            <a:cxnSpLocks noChangeShapeType="1"/>
            <a:stCxn id="70734" idx="3"/>
            <a:endCxn id="70732" idx="0"/>
          </p:cNvCxnSpPr>
          <p:nvPr/>
        </p:nvCxnSpPr>
        <p:spPr bwMode="auto">
          <a:xfrm flipH="1">
            <a:off x="2992438" y="1923014"/>
            <a:ext cx="249755" cy="23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34" name="Oval 78"/>
          <p:cNvSpPr>
            <a:spLocks noChangeArrowheads="1"/>
          </p:cNvSpPr>
          <p:nvPr/>
        </p:nvSpPr>
        <p:spPr bwMode="auto">
          <a:xfrm>
            <a:off x="3221037" y="1799707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229768" y="1920875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P16.1</a:t>
            </a:r>
          </a:p>
        </p:txBody>
      </p:sp>
      <p:cxnSp>
        <p:nvCxnSpPr>
          <p:cNvPr id="70736" name="AutoShape 80"/>
          <p:cNvCxnSpPr>
            <a:cxnSpLocks noChangeShapeType="1"/>
            <a:stCxn id="70672" idx="0"/>
            <a:endCxn id="70730" idx="2"/>
          </p:cNvCxnSpPr>
          <p:nvPr/>
        </p:nvCxnSpPr>
        <p:spPr bwMode="auto">
          <a:xfrm rot="16200000" flipV="1">
            <a:off x="3759201" y="2843213"/>
            <a:ext cx="1944689" cy="385762"/>
          </a:xfrm>
          <a:prstGeom prst="curvedConnector3">
            <a:avLst>
              <a:gd name="adj1" fmla="val 18653"/>
            </a:avLst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37" name="Text Box 81"/>
          <p:cNvSpPr txBox="1">
            <a:spLocks noChangeArrowheads="1"/>
          </p:cNvSpPr>
          <p:nvPr/>
        </p:nvSpPr>
        <p:spPr bwMode="auto">
          <a:xfrm>
            <a:off x="3520281" y="2615630"/>
            <a:ext cx="11033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R20 recorded</a:t>
            </a:r>
          </a:p>
        </p:txBody>
      </p:sp>
      <p:sp>
        <p:nvSpPr>
          <p:cNvPr id="70738" name="Rectangle 82"/>
          <p:cNvSpPr>
            <a:spLocks noChangeArrowheads="1"/>
          </p:cNvSpPr>
          <p:nvPr/>
        </p:nvSpPr>
        <p:spPr bwMode="auto">
          <a:xfrm>
            <a:off x="7192963" y="163224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70739" name="Rectangle 83"/>
          <p:cNvSpPr>
            <a:spLocks noChangeArrowheads="1"/>
          </p:cNvSpPr>
          <p:nvPr/>
        </p:nvSpPr>
        <p:spPr bwMode="auto">
          <a:xfrm>
            <a:off x="9424988" y="1920875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70740" name="Rectangle 84"/>
          <p:cNvSpPr>
            <a:spLocks noChangeArrowheads="1"/>
          </p:cNvSpPr>
          <p:nvPr/>
        </p:nvSpPr>
        <p:spPr bwMode="auto">
          <a:xfrm>
            <a:off x="11153775" y="2568575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{Daniel Mesguich}</a:t>
            </a:r>
          </a:p>
        </p:txBody>
      </p:sp>
      <p:sp>
        <p:nvSpPr>
          <p:cNvPr id="70741" name="Rectangle 85"/>
          <p:cNvSpPr>
            <a:spLocks noChangeArrowheads="1"/>
          </p:cNvSpPr>
          <p:nvPr/>
        </p:nvSpPr>
        <p:spPr bwMode="auto">
          <a:xfrm>
            <a:off x="9929813" y="3143250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70742" name="Rectangle 86"/>
          <p:cNvSpPr>
            <a:spLocks noChangeArrowheads="1"/>
          </p:cNvSpPr>
          <p:nvPr/>
        </p:nvSpPr>
        <p:spPr bwMode="auto">
          <a:xfrm>
            <a:off x="6293644" y="2030388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E52 Time-Span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 {</a:t>
            </a:r>
            <a:r>
              <a:rPr lang="fr-FR" sz="1200" dirty="0">
                <a:solidFill>
                  <a:srgbClr val="663300"/>
                </a:solidFill>
              </a:rPr>
              <a:t>17-11-1986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70743" name="Rectangle 87"/>
          <p:cNvSpPr>
            <a:spLocks noChangeArrowheads="1"/>
          </p:cNvSpPr>
          <p:nvPr/>
        </p:nvSpPr>
        <p:spPr bwMode="auto">
          <a:xfrm>
            <a:off x="4887913" y="2424336"/>
            <a:ext cx="25923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fr-FR" sz="1200" dirty="0">
                <a:solidFill>
                  <a:srgbClr val="663300"/>
                </a:solidFill>
              </a:rPr>
              <a:t>Saint-Denis : Théâtre Gérard Philipe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0744" name="AutoShape 88"/>
          <p:cNvCxnSpPr>
            <a:cxnSpLocks noChangeShapeType="1"/>
            <a:stCxn id="70730" idx="3"/>
            <a:endCxn id="70738" idx="1"/>
          </p:cNvCxnSpPr>
          <p:nvPr/>
        </p:nvCxnSpPr>
        <p:spPr bwMode="auto">
          <a:xfrm flipV="1">
            <a:off x="5187158" y="1812429"/>
            <a:ext cx="2005805" cy="7113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5" name="AutoShape 89"/>
          <p:cNvCxnSpPr>
            <a:cxnSpLocks noChangeShapeType="1"/>
            <a:stCxn id="70730" idx="3"/>
            <a:endCxn id="70742" idx="1"/>
          </p:cNvCxnSpPr>
          <p:nvPr/>
        </p:nvCxnSpPr>
        <p:spPr bwMode="auto">
          <a:xfrm>
            <a:off x="5187158" y="1883568"/>
            <a:ext cx="1106486" cy="3270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6" name="AutoShape 90"/>
          <p:cNvCxnSpPr>
            <a:cxnSpLocks noChangeShapeType="1"/>
            <a:stCxn id="70730" idx="3"/>
            <a:endCxn id="70743" idx="0"/>
          </p:cNvCxnSpPr>
          <p:nvPr/>
        </p:nvCxnSpPr>
        <p:spPr bwMode="auto">
          <a:xfrm>
            <a:off x="5187158" y="1883568"/>
            <a:ext cx="996949" cy="54076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7" name="AutoShape 91"/>
          <p:cNvCxnSpPr>
            <a:cxnSpLocks noChangeShapeType="1"/>
            <a:stCxn id="70739" idx="1"/>
            <a:endCxn id="70738" idx="3"/>
          </p:cNvCxnSpPr>
          <p:nvPr/>
        </p:nvCxnSpPr>
        <p:spPr bwMode="auto">
          <a:xfrm flipH="1" flipV="1">
            <a:off x="8489950" y="1812429"/>
            <a:ext cx="935038" cy="28862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8" name="AutoShape 92"/>
          <p:cNvCxnSpPr>
            <a:cxnSpLocks noChangeShapeType="1"/>
            <a:stCxn id="70739" idx="3"/>
            <a:endCxn id="70740" idx="1"/>
          </p:cNvCxnSpPr>
          <p:nvPr/>
        </p:nvCxnSpPr>
        <p:spPr bwMode="auto">
          <a:xfrm>
            <a:off x="10721975" y="2101850"/>
            <a:ext cx="431800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9" name="AutoShape 93"/>
          <p:cNvCxnSpPr>
            <a:cxnSpLocks noChangeShapeType="1"/>
            <a:stCxn id="70750" idx="3"/>
            <a:endCxn id="70741" idx="0"/>
          </p:cNvCxnSpPr>
          <p:nvPr/>
        </p:nvCxnSpPr>
        <p:spPr bwMode="auto">
          <a:xfrm flipH="1">
            <a:off x="10542588" y="2476500"/>
            <a:ext cx="342900" cy="666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50" name="Oval 94"/>
          <p:cNvSpPr>
            <a:spLocks noChangeArrowheads="1"/>
          </p:cNvSpPr>
          <p:nvPr/>
        </p:nvSpPr>
        <p:spPr bwMode="auto">
          <a:xfrm>
            <a:off x="10864850" y="23526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0751" name="Text Box 95"/>
          <p:cNvSpPr txBox="1">
            <a:spLocks noChangeArrowheads="1"/>
          </p:cNvSpPr>
          <p:nvPr/>
        </p:nvSpPr>
        <p:spPr bwMode="auto">
          <a:xfrm>
            <a:off x="5830094" y="2129631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70752" name="Text Box 96"/>
          <p:cNvSpPr txBox="1">
            <a:spLocks noChangeArrowheads="1"/>
          </p:cNvSpPr>
          <p:nvPr/>
        </p:nvSpPr>
        <p:spPr bwMode="auto">
          <a:xfrm>
            <a:off x="5911056" y="1933575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P4</a:t>
            </a:r>
          </a:p>
        </p:txBody>
      </p:sp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5951537" y="1567656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R25 performed</a:t>
            </a:r>
          </a:p>
        </p:txBody>
      </p:sp>
      <p:sp>
        <p:nvSpPr>
          <p:cNvPr id="70754" name="Text Box 98"/>
          <p:cNvSpPr txBox="1">
            <a:spLocks noChangeArrowheads="1"/>
          </p:cNvSpPr>
          <p:nvPr/>
        </p:nvSpPr>
        <p:spPr bwMode="auto">
          <a:xfrm>
            <a:off x="8721726" y="1669532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70755" name="Text Box 99"/>
          <p:cNvSpPr txBox="1">
            <a:spLocks noChangeArrowheads="1"/>
          </p:cNvSpPr>
          <p:nvPr/>
        </p:nvSpPr>
        <p:spPr bwMode="auto">
          <a:xfrm>
            <a:off x="10793413" y="1992313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0756" name="Text Box 100"/>
          <p:cNvSpPr txBox="1">
            <a:spLocks noChangeArrowheads="1"/>
          </p:cNvSpPr>
          <p:nvPr/>
        </p:nvSpPr>
        <p:spPr bwMode="auto">
          <a:xfrm>
            <a:off x="10217150" y="26400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64839" y="2604517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20" name="AutoShape 69"/>
          <p:cNvCxnSpPr>
            <a:cxnSpLocks noChangeShapeType="1"/>
            <a:stCxn id="122" idx="2"/>
            <a:endCxn id="119" idx="0"/>
          </p:cNvCxnSpPr>
          <p:nvPr/>
        </p:nvCxnSpPr>
        <p:spPr bwMode="auto">
          <a:xfrm>
            <a:off x="1160464" y="2063750"/>
            <a:ext cx="488180" cy="54076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 Box 88"/>
          <p:cNvSpPr txBox="1">
            <a:spLocks noChangeArrowheads="1"/>
          </p:cNvSpPr>
          <p:nvPr/>
        </p:nvSpPr>
        <p:spPr bwMode="auto">
          <a:xfrm>
            <a:off x="352128" y="2238437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457202" y="1703387"/>
            <a:ext cx="1406524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200" dirty="0"/>
              <a:t>Example H </a:t>
            </a:r>
            <a:r>
              <a:rPr lang="en-GB" sz="5200" dirty="0" smtClean="0"/>
              <a:t>/ </a:t>
            </a:r>
            <a:r>
              <a:rPr lang="en-GB" sz="5200" dirty="0"/>
              <a:t>FRBR</a:t>
            </a:r>
            <a:r>
              <a:rPr lang="en-GB" sz="5200" baseline="-25000" dirty="0"/>
              <a:t>OO</a:t>
            </a:r>
            <a:r>
              <a:rPr lang="en-GB" sz="5200" dirty="0"/>
              <a:t> (</a:t>
            </a:r>
            <a:r>
              <a:rPr lang="en-GB" sz="5200" dirty="0" smtClean="0"/>
              <a:t>alternate</a:t>
            </a:r>
            <a:r>
              <a:rPr lang="en-GB" sz="5200" dirty="0"/>
              <a:t>)</a:t>
            </a:r>
            <a:endParaRPr lang="en-GB" sz="5200" baseline="-25000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0650538" y="5160963"/>
            <a:ext cx="1800225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“[Hamlet : photographies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/ Daniel Cande]”</a:t>
            </a:r>
          </a:p>
        </p:txBody>
      </p:sp>
      <p:cxnSp>
        <p:nvCxnSpPr>
          <p:cNvPr id="72709" name="AutoShape 5"/>
          <p:cNvCxnSpPr>
            <a:cxnSpLocks noChangeShapeType="1"/>
            <a:stCxn id="93" idx="3"/>
            <a:endCxn id="72708" idx="1"/>
          </p:cNvCxnSpPr>
          <p:nvPr/>
        </p:nvCxnSpPr>
        <p:spPr bwMode="auto">
          <a:xfrm>
            <a:off x="8298656" y="4612797"/>
            <a:ext cx="2351882" cy="87201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9520238" y="48863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712788" y="3863975"/>
            <a:ext cx="20081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{Cande, Daniel (1938-....)}</a:t>
            </a:r>
          </a:p>
        </p:txBody>
      </p:sp>
      <p:cxnSp>
        <p:nvCxnSpPr>
          <p:cNvPr id="72724" name="AutoShape 20"/>
          <p:cNvCxnSpPr>
            <a:cxnSpLocks noChangeShapeType="1"/>
            <a:endCxn id="72723" idx="3"/>
          </p:cNvCxnSpPr>
          <p:nvPr/>
        </p:nvCxnSpPr>
        <p:spPr bwMode="auto">
          <a:xfrm flipH="1" flipV="1">
            <a:off x="2720975" y="4044950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1287463" y="4675188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{photographer}</a:t>
            </a:r>
          </a:p>
        </p:txBody>
      </p:sp>
      <p:cxnSp>
        <p:nvCxnSpPr>
          <p:cNvPr id="72726" name="AutoShape 22"/>
          <p:cNvCxnSpPr>
            <a:cxnSpLocks noChangeShapeType="1"/>
            <a:stCxn id="72732" idx="3"/>
            <a:endCxn id="72725" idx="3"/>
          </p:cNvCxnSpPr>
          <p:nvPr/>
        </p:nvCxnSpPr>
        <p:spPr bwMode="auto">
          <a:xfrm flipH="1">
            <a:off x="2368550" y="4178300"/>
            <a:ext cx="1100138" cy="6778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7" name="AutoShape 23"/>
          <p:cNvCxnSpPr>
            <a:cxnSpLocks noChangeShapeType="1"/>
            <a:stCxn id="72735" idx="0"/>
            <a:endCxn id="93" idx="2"/>
          </p:cNvCxnSpPr>
          <p:nvPr/>
        </p:nvCxnSpPr>
        <p:spPr bwMode="auto">
          <a:xfrm flipH="1" flipV="1">
            <a:off x="7794625" y="4792978"/>
            <a:ext cx="7938" cy="367951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8" name="AutoShape 24"/>
          <p:cNvCxnSpPr>
            <a:cxnSpLocks noChangeShapeType="1"/>
            <a:endCxn id="72737" idx="3"/>
          </p:cNvCxnSpPr>
          <p:nvPr/>
        </p:nvCxnSpPr>
        <p:spPr bwMode="auto">
          <a:xfrm flipH="1">
            <a:off x="2800350" y="4189413"/>
            <a:ext cx="1223963" cy="12969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9" name="AutoShape 25"/>
          <p:cNvCxnSpPr>
            <a:cxnSpLocks noChangeShapeType="1"/>
            <a:stCxn id="72737" idx="1"/>
            <a:endCxn id="72739" idx="3"/>
          </p:cNvCxnSpPr>
          <p:nvPr/>
        </p:nvCxnSpPr>
        <p:spPr bwMode="auto">
          <a:xfrm flipH="1">
            <a:off x="1000125" y="5486400"/>
            <a:ext cx="576263" cy="7905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0" name="AutoShape 26"/>
          <p:cNvCxnSpPr>
            <a:cxnSpLocks noChangeShapeType="1"/>
            <a:stCxn id="72735" idx="1"/>
            <a:endCxn id="72741" idx="3"/>
          </p:cNvCxnSpPr>
          <p:nvPr/>
        </p:nvCxnSpPr>
        <p:spPr bwMode="auto">
          <a:xfrm flipH="1" flipV="1">
            <a:off x="5967413" y="7969250"/>
            <a:ext cx="12207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1" name="AutoShape 27"/>
          <p:cNvCxnSpPr>
            <a:cxnSpLocks noChangeShapeType="1"/>
            <a:stCxn id="72741" idx="1"/>
            <a:endCxn id="72744" idx="3"/>
          </p:cNvCxnSpPr>
          <p:nvPr/>
        </p:nvCxnSpPr>
        <p:spPr bwMode="auto">
          <a:xfrm flipH="1">
            <a:off x="3412331" y="7969250"/>
            <a:ext cx="1764507" cy="5754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32" name="Oval 28"/>
          <p:cNvSpPr>
            <a:spLocks noChangeArrowheads="1"/>
          </p:cNvSpPr>
          <p:nvPr/>
        </p:nvSpPr>
        <p:spPr bwMode="auto">
          <a:xfrm>
            <a:off x="3448050" y="405447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2728913" y="37211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2513013" y="431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E84 Information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Carrier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7769225" y="6600825"/>
            <a:ext cx="1036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72737" name="Rectangle 33"/>
          <p:cNvSpPr>
            <a:spLocks noChangeArrowheads="1"/>
          </p:cNvSpPr>
          <p:nvPr/>
        </p:nvSpPr>
        <p:spPr bwMode="auto">
          <a:xfrm>
            <a:off x="1576388" y="5305425"/>
            <a:ext cx="12239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3592513" y="4584700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2739" name="Rectangle 35"/>
          <p:cNvSpPr>
            <a:spLocks noChangeArrowheads="1"/>
          </p:cNvSpPr>
          <p:nvPr/>
        </p:nvSpPr>
        <p:spPr bwMode="auto">
          <a:xfrm>
            <a:off x="207963" y="6096000"/>
            <a:ext cx="7921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“1986”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1287463" y="5808663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2741" name="Rectangle 37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1863725" y="8905875"/>
            <a:ext cx="36004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Arts du spectacle, DIA-PHO-6(175)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2743" name="AutoShape 39"/>
          <p:cNvCxnSpPr>
            <a:cxnSpLocks noChangeShapeType="1"/>
            <a:stCxn id="72735" idx="1"/>
            <a:endCxn id="72742" idx="3"/>
          </p:cNvCxnSpPr>
          <p:nvPr/>
        </p:nvCxnSpPr>
        <p:spPr bwMode="auto">
          <a:xfrm flipH="1">
            <a:off x="5464175" y="8653463"/>
            <a:ext cx="17240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44" name="Rectangle 40"/>
          <p:cNvSpPr>
            <a:spLocks noChangeArrowheads="1"/>
          </p:cNvSpPr>
          <p:nvPr/>
        </p:nvSpPr>
        <p:spPr bwMode="auto">
          <a:xfrm>
            <a:off x="604044" y="8256588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Arts du spectacle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5407025" y="8165306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3750841" y="8318327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P87 is</a:t>
            </a:r>
            <a:br>
              <a:rPr lang="en-GB" sz="1200" i="1" dirty="0"/>
            </a:br>
            <a:r>
              <a:rPr lang="en-GB" sz="1200" i="1" dirty="0"/>
              <a:t>identified by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72748" name="Rectangle 44"/>
          <p:cNvSpPr>
            <a:spLocks noChangeArrowheads="1"/>
          </p:cNvSpPr>
          <p:nvPr/>
        </p:nvSpPr>
        <p:spPr bwMode="auto">
          <a:xfrm>
            <a:off x="10864850" y="6313488"/>
            <a:ext cx="1223963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72749" name="AutoShape 45"/>
          <p:cNvCxnSpPr>
            <a:cxnSpLocks noChangeShapeType="1"/>
            <a:stCxn id="93" idx="3"/>
            <a:endCxn id="72748" idx="1"/>
          </p:cNvCxnSpPr>
          <p:nvPr/>
        </p:nvCxnSpPr>
        <p:spPr bwMode="auto">
          <a:xfrm>
            <a:off x="8298656" y="4612797"/>
            <a:ext cx="2566194" cy="202454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9640888" y="5953125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2751" name="Rectangle 47"/>
          <p:cNvSpPr>
            <a:spLocks noChangeArrowheads="1"/>
          </p:cNvSpPr>
          <p:nvPr/>
        </p:nvSpPr>
        <p:spPr bwMode="auto">
          <a:xfrm>
            <a:off x="8488363" y="9024938"/>
            <a:ext cx="41735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“11 photogr. pos. : diapositive coul. ; 24x36 mm ; image/jpeg”</a:t>
            </a:r>
          </a:p>
        </p:txBody>
      </p:sp>
      <p:cxnSp>
        <p:nvCxnSpPr>
          <p:cNvPr id="72752" name="AutoShape 48"/>
          <p:cNvCxnSpPr>
            <a:cxnSpLocks noChangeShapeType="1"/>
            <a:stCxn id="72735" idx="3"/>
            <a:endCxn id="72751" idx="0"/>
          </p:cNvCxnSpPr>
          <p:nvPr/>
        </p:nvCxnSpPr>
        <p:spPr bwMode="auto">
          <a:xfrm>
            <a:off x="8416925" y="8653463"/>
            <a:ext cx="2159000" cy="3714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9856788" y="86883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72754" name="Rectangle 50"/>
          <p:cNvSpPr>
            <a:spLocks noChangeArrowheads="1"/>
          </p:cNvSpPr>
          <p:nvPr/>
        </p:nvSpPr>
        <p:spPr bwMode="auto">
          <a:xfrm>
            <a:off x="9640888" y="82565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72755" name="AutoShape 51"/>
          <p:cNvCxnSpPr>
            <a:cxnSpLocks noChangeShapeType="1"/>
            <a:stCxn id="72756" idx="7"/>
            <a:endCxn id="72754" idx="1"/>
          </p:cNvCxnSpPr>
          <p:nvPr/>
        </p:nvCxnSpPr>
        <p:spPr bwMode="auto">
          <a:xfrm flipV="1">
            <a:off x="9117013" y="8437563"/>
            <a:ext cx="523875" cy="271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56" name="Oval 52"/>
          <p:cNvSpPr>
            <a:spLocks noChangeArrowheads="1"/>
          </p:cNvSpPr>
          <p:nvPr/>
        </p:nvSpPr>
        <p:spPr bwMode="auto">
          <a:xfrm>
            <a:off x="8993188" y="8688388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9064625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72758" name="WordArt 54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</a:t>
            </a:r>
          </a:p>
        </p:txBody>
      </p:sp>
      <p:cxnSp>
        <p:nvCxnSpPr>
          <p:cNvPr id="72759" name="AutoShape 55"/>
          <p:cNvCxnSpPr>
            <a:cxnSpLocks noChangeShapeType="1"/>
            <a:stCxn id="72761" idx="3"/>
            <a:endCxn id="93" idx="1"/>
          </p:cNvCxnSpPr>
          <p:nvPr/>
        </p:nvCxnSpPr>
        <p:spPr bwMode="auto">
          <a:xfrm flipV="1">
            <a:off x="5749924" y="4612797"/>
            <a:ext cx="1540670" cy="108870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61" name="Rectangle 57"/>
          <p:cNvSpPr>
            <a:spLocks noChangeArrowheads="1"/>
          </p:cNvSpPr>
          <p:nvPr/>
        </p:nvSpPr>
        <p:spPr bwMode="auto">
          <a:xfrm>
            <a:off x="4665662" y="5521325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72762" name="Text Box 58"/>
          <p:cNvSpPr txBox="1">
            <a:spLocks noChangeArrowheads="1"/>
          </p:cNvSpPr>
          <p:nvPr/>
        </p:nvSpPr>
        <p:spPr bwMode="auto">
          <a:xfrm>
            <a:off x="5680075" y="4749006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72763" name="Rectangle 59"/>
          <p:cNvSpPr>
            <a:spLocks noChangeArrowheads="1"/>
          </p:cNvSpPr>
          <p:nvPr/>
        </p:nvSpPr>
        <p:spPr bwMode="auto">
          <a:xfrm>
            <a:off x="4010249" y="6227763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http://catalogue.bnf.fr/ark:/12148/cb41321471d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2760" name="AutoShape 56"/>
          <p:cNvCxnSpPr>
            <a:cxnSpLocks noChangeShapeType="1"/>
            <a:stCxn id="72761" idx="2"/>
          </p:cNvCxnSpPr>
          <p:nvPr/>
        </p:nvCxnSpPr>
        <p:spPr bwMode="auto">
          <a:xfrm>
            <a:off x="5207793" y="5881687"/>
            <a:ext cx="594520" cy="395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64" name="Text Box 60"/>
          <p:cNvSpPr txBox="1">
            <a:spLocks noChangeArrowheads="1"/>
          </p:cNvSpPr>
          <p:nvPr/>
        </p:nvSpPr>
        <p:spPr bwMode="auto">
          <a:xfrm>
            <a:off x="5407025" y="5881687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72768" name="AutoShape 64"/>
          <p:cNvCxnSpPr>
            <a:cxnSpLocks noChangeShapeType="1"/>
            <a:stCxn id="72769" idx="1"/>
            <a:endCxn id="126" idx="3"/>
          </p:cNvCxnSpPr>
          <p:nvPr/>
        </p:nvCxnSpPr>
        <p:spPr bwMode="auto">
          <a:xfrm flipH="1" flipV="1">
            <a:off x="2008188" y="1966839"/>
            <a:ext cx="2807493" cy="1912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69" name="Rectangle 65"/>
          <p:cNvSpPr>
            <a:spLocks noChangeArrowheads="1"/>
          </p:cNvSpPr>
          <p:nvPr/>
        </p:nvSpPr>
        <p:spPr bwMode="auto">
          <a:xfrm>
            <a:off x="4815681" y="1805781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72770" name="Text Box 66"/>
          <p:cNvSpPr txBox="1">
            <a:spLocks noChangeArrowheads="1"/>
          </p:cNvSpPr>
          <p:nvPr/>
        </p:nvSpPr>
        <p:spPr bwMode="auto">
          <a:xfrm>
            <a:off x="2033588" y="1690688"/>
            <a:ext cx="182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used specific object</a:t>
            </a:r>
          </a:p>
        </p:txBody>
      </p:sp>
      <p:sp>
        <p:nvSpPr>
          <p:cNvPr id="72771" name="Rectangle 67"/>
          <p:cNvSpPr>
            <a:spLocks noChangeArrowheads="1"/>
          </p:cNvSpPr>
          <p:nvPr/>
        </p:nvSpPr>
        <p:spPr bwMode="auto">
          <a:xfrm>
            <a:off x="3806826" y="2387601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72772" name="AutoShape 68"/>
          <p:cNvCxnSpPr>
            <a:cxnSpLocks noChangeShapeType="1"/>
            <a:stCxn id="72773" idx="5"/>
            <a:endCxn id="72771" idx="0"/>
          </p:cNvCxnSpPr>
          <p:nvPr/>
        </p:nvCxnSpPr>
        <p:spPr bwMode="auto">
          <a:xfrm>
            <a:off x="4220645" y="2015606"/>
            <a:ext cx="234675" cy="37199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73" name="Oval 69"/>
          <p:cNvSpPr>
            <a:spLocks noChangeArrowheads="1"/>
          </p:cNvSpPr>
          <p:nvPr/>
        </p:nvSpPr>
        <p:spPr bwMode="auto">
          <a:xfrm>
            <a:off x="4097338" y="1892300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2774" name="Text Box 70"/>
          <p:cNvSpPr txBox="1">
            <a:spLocks noChangeArrowheads="1"/>
          </p:cNvSpPr>
          <p:nvPr/>
        </p:nvSpPr>
        <p:spPr bwMode="auto">
          <a:xfrm>
            <a:off x="4234656" y="2112963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P16.1</a:t>
            </a:r>
          </a:p>
        </p:txBody>
      </p:sp>
      <p:sp>
        <p:nvSpPr>
          <p:cNvPr id="72777" name="Rectangle 73"/>
          <p:cNvSpPr>
            <a:spLocks noChangeArrowheads="1"/>
          </p:cNvSpPr>
          <p:nvPr/>
        </p:nvSpPr>
        <p:spPr bwMode="auto">
          <a:xfrm>
            <a:off x="7227888" y="1776413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72778" name="Rectangle 74"/>
          <p:cNvSpPr>
            <a:spLocks noChangeArrowheads="1"/>
          </p:cNvSpPr>
          <p:nvPr/>
        </p:nvSpPr>
        <p:spPr bwMode="auto">
          <a:xfrm>
            <a:off x="9459913" y="195738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72779" name="Rectangle 75"/>
          <p:cNvSpPr>
            <a:spLocks noChangeArrowheads="1"/>
          </p:cNvSpPr>
          <p:nvPr/>
        </p:nvSpPr>
        <p:spPr bwMode="auto">
          <a:xfrm>
            <a:off x="11153775" y="2568575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{Daniel Mesguich}</a:t>
            </a:r>
          </a:p>
        </p:txBody>
      </p:sp>
      <p:sp>
        <p:nvSpPr>
          <p:cNvPr id="72780" name="Rectangle 76"/>
          <p:cNvSpPr>
            <a:spLocks noChangeArrowheads="1"/>
          </p:cNvSpPr>
          <p:nvPr/>
        </p:nvSpPr>
        <p:spPr bwMode="auto">
          <a:xfrm>
            <a:off x="9964738" y="3144838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72781" name="Rectangle 77"/>
          <p:cNvSpPr>
            <a:spLocks noChangeArrowheads="1"/>
          </p:cNvSpPr>
          <p:nvPr/>
        </p:nvSpPr>
        <p:spPr bwMode="auto">
          <a:xfrm>
            <a:off x="7739206" y="2412207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17-11-1986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72782" name="Rectangle 78"/>
          <p:cNvSpPr>
            <a:spLocks noChangeArrowheads="1"/>
          </p:cNvSpPr>
          <p:nvPr/>
        </p:nvSpPr>
        <p:spPr bwMode="auto">
          <a:xfrm>
            <a:off x="6689303" y="2941640"/>
            <a:ext cx="2663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fr-FR" sz="1200" dirty="0">
                <a:solidFill>
                  <a:srgbClr val="663300"/>
                </a:solidFill>
              </a:rPr>
              <a:t>Saint-Denis : Théâtre Gérard Philipe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2783" name="AutoShape 79"/>
          <p:cNvCxnSpPr>
            <a:cxnSpLocks noChangeShapeType="1"/>
            <a:stCxn id="72769" idx="3"/>
            <a:endCxn id="72777" idx="1"/>
          </p:cNvCxnSpPr>
          <p:nvPr/>
        </p:nvCxnSpPr>
        <p:spPr bwMode="auto">
          <a:xfrm flipV="1">
            <a:off x="6112669" y="1956594"/>
            <a:ext cx="1115219" cy="293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84" name="AutoShape 80"/>
          <p:cNvCxnSpPr>
            <a:cxnSpLocks noChangeShapeType="1"/>
            <a:stCxn id="72769" idx="3"/>
            <a:endCxn id="72781" idx="1"/>
          </p:cNvCxnSpPr>
          <p:nvPr/>
        </p:nvCxnSpPr>
        <p:spPr bwMode="auto">
          <a:xfrm>
            <a:off x="6112669" y="1985963"/>
            <a:ext cx="1626537" cy="6064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85" name="AutoShape 81"/>
          <p:cNvCxnSpPr>
            <a:cxnSpLocks noChangeShapeType="1"/>
            <a:stCxn id="72769" idx="3"/>
            <a:endCxn id="72782" idx="0"/>
          </p:cNvCxnSpPr>
          <p:nvPr/>
        </p:nvCxnSpPr>
        <p:spPr bwMode="auto">
          <a:xfrm>
            <a:off x="6112669" y="1985963"/>
            <a:ext cx="1908547" cy="95567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86" name="AutoShape 82"/>
          <p:cNvCxnSpPr>
            <a:cxnSpLocks noChangeShapeType="1"/>
            <a:stCxn id="72778" idx="1"/>
            <a:endCxn id="72777" idx="3"/>
          </p:cNvCxnSpPr>
          <p:nvPr/>
        </p:nvCxnSpPr>
        <p:spPr bwMode="auto">
          <a:xfrm flipH="1" flipV="1">
            <a:off x="8524875" y="1957388"/>
            <a:ext cx="935038" cy="1809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87" name="AutoShape 83"/>
          <p:cNvCxnSpPr>
            <a:cxnSpLocks noChangeShapeType="1"/>
            <a:stCxn id="72778" idx="3"/>
            <a:endCxn id="72779" idx="1"/>
          </p:cNvCxnSpPr>
          <p:nvPr/>
        </p:nvCxnSpPr>
        <p:spPr bwMode="auto">
          <a:xfrm>
            <a:off x="10756900" y="2138363"/>
            <a:ext cx="396875" cy="6111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88" name="AutoShape 84"/>
          <p:cNvCxnSpPr>
            <a:cxnSpLocks noChangeShapeType="1"/>
            <a:stCxn id="72789" idx="3"/>
            <a:endCxn id="72780" idx="0"/>
          </p:cNvCxnSpPr>
          <p:nvPr/>
        </p:nvCxnSpPr>
        <p:spPr bwMode="auto">
          <a:xfrm flipH="1">
            <a:off x="10577513" y="2478088"/>
            <a:ext cx="342900" cy="666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89" name="Oval 85"/>
          <p:cNvSpPr>
            <a:spLocks noChangeArrowheads="1"/>
          </p:cNvSpPr>
          <p:nvPr/>
        </p:nvSpPr>
        <p:spPr bwMode="auto">
          <a:xfrm>
            <a:off x="10899775" y="2354263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2790" name="Text Box 86"/>
          <p:cNvSpPr txBox="1">
            <a:spLocks noChangeArrowheads="1"/>
          </p:cNvSpPr>
          <p:nvPr/>
        </p:nvSpPr>
        <p:spPr bwMode="auto">
          <a:xfrm>
            <a:off x="7188200" y="2659065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P7</a:t>
            </a:r>
          </a:p>
        </p:txBody>
      </p:sp>
      <p:sp>
        <p:nvSpPr>
          <p:cNvPr id="72791" name="Text Box 87"/>
          <p:cNvSpPr txBox="1">
            <a:spLocks noChangeArrowheads="1"/>
          </p:cNvSpPr>
          <p:nvPr/>
        </p:nvSpPr>
        <p:spPr bwMode="auto">
          <a:xfrm>
            <a:off x="7315869" y="2250282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72792" name="Text Box 88"/>
          <p:cNvSpPr txBox="1">
            <a:spLocks noChangeArrowheads="1"/>
          </p:cNvSpPr>
          <p:nvPr/>
        </p:nvSpPr>
        <p:spPr bwMode="auto">
          <a:xfrm>
            <a:off x="6093619" y="1689893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R25 performed</a:t>
            </a:r>
          </a:p>
        </p:txBody>
      </p:sp>
      <p:sp>
        <p:nvSpPr>
          <p:cNvPr id="72793" name="Text Box 89"/>
          <p:cNvSpPr txBox="1">
            <a:spLocks noChangeArrowheads="1"/>
          </p:cNvSpPr>
          <p:nvPr/>
        </p:nvSpPr>
        <p:spPr bwMode="auto">
          <a:xfrm>
            <a:off x="8596313" y="1776413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72794" name="Text Box 90"/>
          <p:cNvSpPr txBox="1">
            <a:spLocks noChangeArrowheads="1"/>
          </p:cNvSpPr>
          <p:nvPr/>
        </p:nvSpPr>
        <p:spPr bwMode="auto">
          <a:xfrm>
            <a:off x="10828338" y="20288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2795" name="Text Box 91"/>
          <p:cNvSpPr txBox="1">
            <a:spLocks noChangeArrowheads="1"/>
          </p:cNvSpPr>
          <p:nvPr/>
        </p:nvSpPr>
        <p:spPr bwMode="auto">
          <a:xfrm>
            <a:off x="10252075" y="26416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92" name="AutoShape 7"/>
          <p:cNvCxnSpPr>
            <a:cxnSpLocks noChangeShapeType="1"/>
            <a:stCxn id="95" idx="3"/>
            <a:endCxn id="93" idx="1"/>
          </p:cNvCxnSpPr>
          <p:nvPr/>
        </p:nvCxnSpPr>
        <p:spPr bwMode="auto">
          <a:xfrm>
            <a:off x="5177061" y="4183857"/>
            <a:ext cx="2113533" cy="42894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7290594" y="4432616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4" name="Text Box 125"/>
          <p:cNvSpPr txBox="1">
            <a:spLocks noChangeArrowheads="1"/>
          </p:cNvSpPr>
          <p:nvPr/>
        </p:nvSpPr>
        <p:spPr bwMode="auto">
          <a:xfrm>
            <a:off x="4990020" y="2817019"/>
            <a:ext cx="13099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P138 represents</a:t>
            </a:r>
            <a:endParaRPr lang="en-GB" sz="1200" i="1" dirty="0"/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4024536" y="4003676"/>
            <a:ext cx="1152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</a:t>
            </a:r>
            <a:r>
              <a:rPr lang="en-GB" sz="1200" dirty="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96" name="Text Box 23"/>
          <p:cNvSpPr txBox="1">
            <a:spLocks noChangeArrowheads="1"/>
          </p:cNvSpPr>
          <p:nvPr/>
        </p:nvSpPr>
        <p:spPr bwMode="auto">
          <a:xfrm>
            <a:off x="5426869" y="399573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</a:t>
            </a:r>
            <a:r>
              <a:rPr lang="en-GB" sz="1200" i="1" dirty="0"/>
              <a:t>created</a:t>
            </a:r>
          </a:p>
        </p:txBody>
      </p:sp>
      <p:sp>
        <p:nvSpPr>
          <p:cNvPr id="97" name="Rectangle 49"/>
          <p:cNvSpPr>
            <a:spLocks noChangeArrowheads="1"/>
          </p:cNvSpPr>
          <p:nvPr/>
        </p:nvSpPr>
        <p:spPr bwMode="auto">
          <a:xfrm>
            <a:off x="4097338" y="6960443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E12 Production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802313" y="7141418"/>
            <a:ext cx="15135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P108 has produced</a:t>
            </a:r>
            <a:endParaRPr lang="en-GB" sz="1200" i="1" dirty="0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08855" y="2713187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24" name="AutoShape 69"/>
          <p:cNvCxnSpPr>
            <a:cxnSpLocks noChangeShapeType="1"/>
            <a:stCxn id="126" idx="2"/>
            <a:endCxn id="123" idx="0"/>
          </p:cNvCxnSpPr>
          <p:nvPr/>
        </p:nvCxnSpPr>
        <p:spPr bwMode="auto">
          <a:xfrm>
            <a:off x="1304480" y="2147020"/>
            <a:ext cx="488180" cy="56616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Text Box 88"/>
          <p:cNvSpPr txBox="1">
            <a:spLocks noChangeArrowheads="1"/>
          </p:cNvSpPr>
          <p:nvPr/>
        </p:nvSpPr>
        <p:spPr bwMode="auto">
          <a:xfrm>
            <a:off x="369450" y="2323295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600772" y="1786657"/>
            <a:ext cx="1407416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29" name="AutoShape 23"/>
          <p:cNvCxnSpPr>
            <a:cxnSpLocks noChangeShapeType="1"/>
            <a:stCxn id="93" idx="0"/>
            <a:endCxn id="72769" idx="2"/>
          </p:cNvCxnSpPr>
          <p:nvPr/>
        </p:nvCxnSpPr>
        <p:spPr bwMode="auto">
          <a:xfrm flipH="1" flipV="1">
            <a:off x="5464175" y="2166144"/>
            <a:ext cx="2330450" cy="22664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AutoShape 56"/>
          <p:cNvCxnSpPr>
            <a:cxnSpLocks noChangeShapeType="1"/>
            <a:stCxn id="97" idx="3"/>
            <a:endCxn id="72735" idx="1"/>
          </p:cNvCxnSpPr>
          <p:nvPr/>
        </p:nvCxnSpPr>
        <p:spPr bwMode="auto">
          <a:xfrm>
            <a:off x="5686425" y="7140625"/>
            <a:ext cx="1501775" cy="15120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AutoShape 26"/>
          <p:cNvCxnSpPr>
            <a:cxnSpLocks noChangeShapeType="1"/>
            <a:stCxn id="97" idx="1"/>
            <a:endCxn id="143" idx="3"/>
          </p:cNvCxnSpPr>
          <p:nvPr/>
        </p:nvCxnSpPr>
        <p:spPr bwMode="auto">
          <a:xfrm flipH="1">
            <a:off x="2944813" y="7140625"/>
            <a:ext cx="1152525" cy="68160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AutoShape 27"/>
          <p:cNvCxnSpPr>
            <a:cxnSpLocks noChangeShapeType="1"/>
            <a:stCxn id="143" idx="1"/>
            <a:endCxn id="145" idx="3"/>
          </p:cNvCxnSpPr>
          <p:nvPr/>
        </p:nvCxnSpPr>
        <p:spPr bwMode="auto">
          <a:xfrm flipH="1">
            <a:off x="830263" y="7823026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Rectangle 39"/>
          <p:cNvSpPr>
            <a:spLocks noChangeArrowheads="1"/>
          </p:cNvSpPr>
          <p:nvPr/>
        </p:nvSpPr>
        <p:spPr bwMode="auto">
          <a:xfrm>
            <a:off x="434181" y="6994351"/>
            <a:ext cx="178355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{Daniel Cande (Paris)}</a:t>
            </a:r>
          </a:p>
        </p:txBody>
      </p:sp>
      <p:cxnSp>
        <p:nvCxnSpPr>
          <p:cNvPr id="141" name="AutoShape 40"/>
          <p:cNvCxnSpPr>
            <a:cxnSpLocks noChangeShapeType="1"/>
            <a:stCxn id="97" idx="1"/>
            <a:endCxn id="140" idx="3"/>
          </p:cNvCxnSpPr>
          <p:nvPr/>
        </p:nvCxnSpPr>
        <p:spPr bwMode="auto">
          <a:xfrm flipH="1">
            <a:off x="2217738" y="7140625"/>
            <a:ext cx="1879600" cy="3390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Text Box 41"/>
          <p:cNvSpPr txBox="1">
            <a:spLocks noChangeArrowheads="1"/>
          </p:cNvSpPr>
          <p:nvPr/>
        </p:nvSpPr>
        <p:spPr bwMode="auto">
          <a:xfrm>
            <a:off x="2462213" y="6922914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143" name="Rectangle 42"/>
          <p:cNvSpPr>
            <a:spLocks noChangeArrowheads="1"/>
          </p:cNvSpPr>
          <p:nvPr/>
        </p:nvSpPr>
        <p:spPr bwMode="auto">
          <a:xfrm>
            <a:off x="1720850" y="7642051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144" name="Text Box 43"/>
          <p:cNvSpPr txBox="1">
            <a:spLocks noChangeArrowheads="1"/>
          </p:cNvSpPr>
          <p:nvPr/>
        </p:nvSpPr>
        <p:spPr bwMode="auto">
          <a:xfrm>
            <a:off x="3305175" y="7497589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145" name="Rectangle 44"/>
          <p:cNvSpPr>
            <a:spLocks noChangeArrowheads="1"/>
          </p:cNvSpPr>
          <p:nvPr/>
        </p:nvSpPr>
        <p:spPr bwMode="auto">
          <a:xfrm>
            <a:off x="38100" y="7786514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“1986”</a:t>
            </a:r>
          </a:p>
        </p:txBody>
      </p:sp>
      <p:sp>
        <p:nvSpPr>
          <p:cNvPr id="146" name="Text Box 45"/>
          <p:cNvSpPr txBox="1">
            <a:spLocks noChangeArrowheads="1"/>
          </p:cNvSpPr>
          <p:nvPr/>
        </p:nvSpPr>
        <p:spPr bwMode="auto">
          <a:xfrm>
            <a:off x="798513" y="7473776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E according to EDM</a:t>
            </a:r>
            <a:endParaRPr lang="en-GB" baseline="-250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 smtClean="0">
              <a:solidFill>
                <a:srgbClr val="663300"/>
              </a:solidFill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27656" name="AutoShape 8"/>
          <p:cNvCxnSpPr>
            <a:cxnSpLocks noChangeShapeType="1"/>
            <a:stCxn id="72" idx="3"/>
            <a:endCxn id="27655" idx="1"/>
          </p:cNvCxnSpPr>
          <p:nvPr/>
        </p:nvCxnSpPr>
        <p:spPr bwMode="auto">
          <a:xfrm flipV="1">
            <a:off x="8959974" y="4836319"/>
            <a:ext cx="2697039" cy="4321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6525" y="3287713"/>
            <a:ext cx="28733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{Albert, Alfred (1814?-1879). Dessinateur}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07963" y="4513263"/>
            <a:ext cx="28019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{Lormier, Paul (1813-1895). Dessinateur}</a:t>
            </a:r>
          </a:p>
        </p:txBody>
      </p:sp>
      <p:cxnSp>
        <p:nvCxnSpPr>
          <p:cNvPr id="27660" name="AutoShape 12"/>
          <p:cNvCxnSpPr>
            <a:cxnSpLocks noChangeShapeType="1"/>
            <a:stCxn id="27654" idx="1"/>
            <a:endCxn id="27658" idx="3"/>
          </p:cNvCxnSpPr>
          <p:nvPr/>
        </p:nvCxnSpPr>
        <p:spPr bwMode="auto">
          <a:xfrm flipH="1" flipV="1">
            <a:off x="3009900" y="3468688"/>
            <a:ext cx="3638550" cy="644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3"/>
          <p:cNvCxnSpPr>
            <a:cxnSpLocks noChangeShapeType="1"/>
            <a:stCxn id="27654" idx="1"/>
            <a:endCxn id="27659" idx="3"/>
          </p:cNvCxnSpPr>
          <p:nvPr/>
        </p:nvCxnSpPr>
        <p:spPr bwMode="auto">
          <a:xfrm flipH="1">
            <a:off x="3009900" y="4113213"/>
            <a:ext cx="3638550" cy="581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AutoShape 14"/>
          <p:cNvCxnSpPr>
            <a:cxnSpLocks noChangeShapeType="1"/>
            <a:stCxn id="27668" idx="0"/>
            <a:endCxn id="72" idx="2"/>
          </p:cNvCxnSpPr>
          <p:nvPr/>
        </p:nvCxnSpPr>
        <p:spPr bwMode="auto">
          <a:xfrm flipV="1">
            <a:off x="7807325" y="5448672"/>
            <a:ext cx="124" cy="57589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AutoShape 15"/>
          <p:cNvCxnSpPr>
            <a:cxnSpLocks noChangeShapeType="1"/>
            <a:stCxn id="27669" idx="0"/>
            <a:endCxn id="27668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7"/>
          <p:cNvCxnSpPr>
            <a:cxnSpLocks noChangeShapeType="1"/>
            <a:stCxn id="27669" idx="1"/>
            <a:endCxn id="27680" idx="3"/>
          </p:cNvCxnSpPr>
          <p:nvPr/>
        </p:nvCxnSpPr>
        <p:spPr bwMode="auto">
          <a:xfrm flipH="1" flipV="1">
            <a:off x="4168775" y="7716838"/>
            <a:ext cx="2874963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97338" y="3432175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7769225" y="5534075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2008188" y="8329613"/>
            <a:ext cx="34559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Bibliothèque-musée de l'opéra, D216-23 (1-27)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679" name="AutoShape 31"/>
          <p:cNvCxnSpPr>
            <a:cxnSpLocks noChangeShapeType="1"/>
            <a:stCxn id="27669" idx="1"/>
            <a:endCxn id="27678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1071563" y="7464425"/>
            <a:ext cx="3097212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0648950" y="5534075"/>
            <a:ext cx="1944688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[Hamlet : trente-quatre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maquettes de costumes /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par Paul </a:t>
            </a:r>
            <a:r>
              <a:rPr lang="fr-FR" sz="1200" dirty="0" err="1">
                <a:solidFill>
                  <a:srgbClr val="663300"/>
                </a:solidFill>
              </a:rPr>
              <a:t>Lormier</a:t>
            </a:r>
            <a:r>
              <a:rPr lang="fr-FR" sz="1200" dirty="0">
                <a:solidFill>
                  <a:srgbClr val="663300"/>
                </a:solidFill>
              </a:rPr>
              <a:t/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et Alfred Albert]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684" name="AutoShape 36"/>
          <p:cNvCxnSpPr>
            <a:cxnSpLocks noChangeShapeType="1"/>
            <a:stCxn id="27668" idx="3"/>
            <a:endCxn id="27683" idx="1"/>
          </p:cNvCxnSpPr>
          <p:nvPr/>
        </p:nvCxnSpPr>
        <p:spPr bwMode="auto">
          <a:xfrm flipV="1">
            <a:off x="8782050" y="5930950"/>
            <a:ext cx="1866900" cy="273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9787731" y="5793210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cxnSp>
        <p:nvCxnSpPr>
          <p:cNvPr id="27718" name="AutoShape 70"/>
          <p:cNvCxnSpPr>
            <a:cxnSpLocks noChangeShapeType="1"/>
            <a:stCxn id="27719" idx="0"/>
            <a:endCxn id="27669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7722" name="Oval 74"/>
          <p:cNvSpPr>
            <a:spLocks noChangeArrowheads="1"/>
          </p:cNvSpPr>
          <p:nvPr/>
        </p:nvSpPr>
        <p:spPr bwMode="auto">
          <a:xfrm>
            <a:off x="7264400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27723" name="AutoShape 75"/>
          <p:cNvCxnSpPr>
            <a:cxnSpLocks noChangeShapeType="1"/>
            <a:stCxn id="27722" idx="2"/>
            <a:endCxn id="27739" idx="6"/>
          </p:cNvCxnSpPr>
          <p:nvPr/>
        </p:nvCxnSpPr>
        <p:spPr bwMode="auto">
          <a:xfrm flipH="1">
            <a:off x="5476875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24" name="AutoShape 76"/>
          <p:cNvCxnSpPr>
            <a:cxnSpLocks noChangeShapeType="1"/>
            <a:stCxn id="27722" idx="4"/>
            <a:endCxn id="27654" idx="0"/>
          </p:cNvCxnSpPr>
          <p:nvPr/>
        </p:nvCxnSpPr>
        <p:spPr bwMode="auto">
          <a:xfrm flipH="1">
            <a:off x="7800975" y="2374900"/>
            <a:ext cx="3175" cy="155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5765800" y="17732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7779791" y="3157810"/>
            <a:ext cx="1357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10618787" y="18407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cxnSp>
        <p:nvCxnSpPr>
          <p:cNvPr id="27728" name="AutoShape 80"/>
          <p:cNvCxnSpPr>
            <a:cxnSpLocks noChangeShapeType="1"/>
            <a:stCxn id="27727" idx="1"/>
            <a:endCxn id="27722" idx="6"/>
          </p:cNvCxnSpPr>
          <p:nvPr/>
        </p:nvCxnSpPr>
        <p:spPr bwMode="auto">
          <a:xfrm flipH="1">
            <a:off x="8343900" y="2020888"/>
            <a:ext cx="2274887" cy="301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30" name="AutoShape 82"/>
          <p:cNvCxnSpPr>
            <a:cxnSpLocks noChangeShapeType="1"/>
            <a:stCxn id="27722" idx="3"/>
            <a:endCxn id="27731" idx="0"/>
          </p:cNvCxnSpPr>
          <p:nvPr/>
        </p:nvCxnSpPr>
        <p:spPr bwMode="auto">
          <a:xfrm flipH="1">
            <a:off x="4602163" y="2279650"/>
            <a:ext cx="2820987" cy="649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3305175" y="2928938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4900613" y="23749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7733" name="AutoShape 85"/>
          <p:cNvCxnSpPr>
            <a:cxnSpLocks noChangeShapeType="1"/>
            <a:stCxn id="27722" idx="3"/>
            <a:endCxn id="27734" idx="0"/>
          </p:cNvCxnSpPr>
          <p:nvPr/>
        </p:nvCxnSpPr>
        <p:spPr bwMode="auto">
          <a:xfrm flipH="1">
            <a:off x="6653213" y="2279650"/>
            <a:ext cx="769937" cy="7318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4" name="Rectangle 86"/>
          <p:cNvSpPr>
            <a:spLocks noChangeArrowheads="1"/>
          </p:cNvSpPr>
          <p:nvPr/>
        </p:nvSpPr>
        <p:spPr bwMode="auto">
          <a:xfrm>
            <a:off x="6040438" y="3011488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6435725" y="2771775"/>
            <a:ext cx="1257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cxnSp>
        <p:nvCxnSpPr>
          <p:cNvPr id="27737" name="AutoShape 89"/>
          <p:cNvCxnSpPr>
            <a:cxnSpLocks noChangeShapeType="1"/>
            <a:stCxn id="27739" idx="2"/>
            <a:endCxn id="67" idx="3"/>
          </p:cNvCxnSpPr>
          <p:nvPr/>
        </p:nvCxnSpPr>
        <p:spPr bwMode="auto">
          <a:xfrm flipH="1" flipV="1">
            <a:off x="2266653" y="2028454"/>
            <a:ext cx="2130722" cy="22596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8" name="Text Box 90"/>
          <p:cNvSpPr txBox="1">
            <a:spLocks noChangeArrowheads="1"/>
          </p:cNvSpPr>
          <p:nvPr/>
        </p:nvSpPr>
        <p:spPr bwMode="auto">
          <a:xfrm>
            <a:off x="2668588" y="1797050"/>
            <a:ext cx="1468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edm:isDerivativeOf</a:t>
            </a:r>
          </a:p>
        </p:txBody>
      </p:sp>
      <p:sp>
        <p:nvSpPr>
          <p:cNvPr id="27739" name="Oval 91"/>
          <p:cNvSpPr>
            <a:spLocks noChangeArrowheads="1"/>
          </p:cNvSpPr>
          <p:nvPr/>
        </p:nvSpPr>
        <p:spPr bwMode="auto">
          <a:xfrm>
            <a:off x="4397375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27740" name="Text Box 92"/>
          <p:cNvSpPr txBox="1">
            <a:spLocks noChangeArrowheads="1"/>
          </p:cNvSpPr>
          <p:nvPr/>
        </p:nvSpPr>
        <p:spPr bwMode="auto">
          <a:xfrm>
            <a:off x="4097338" y="415290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7741" name="Rectangle 93"/>
          <p:cNvSpPr>
            <a:spLocks noChangeArrowheads="1"/>
          </p:cNvSpPr>
          <p:nvPr/>
        </p:nvSpPr>
        <p:spPr bwMode="auto">
          <a:xfrm>
            <a:off x="207963" y="6456363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: opéra en 5 actes / mise en scène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Georges Colleuille. - Paris : Théâtre national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l'Opéra, 09-03-1868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http://catalogue.bnf.fr/ark:/12148/cb40916184t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742" name="AutoShape 94"/>
          <p:cNvCxnSpPr>
            <a:cxnSpLocks noChangeShapeType="1"/>
            <a:stCxn id="27668" idx="1"/>
            <a:endCxn id="27741" idx="3"/>
          </p:cNvCxnSpPr>
          <p:nvPr/>
        </p:nvCxnSpPr>
        <p:spPr bwMode="auto">
          <a:xfrm flipH="1">
            <a:off x="3592513" y="6205538"/>
            <a:ext cx="32400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3592513" y="6491288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cxnSp>
        <p:nvCxnSpPr>
          <p:cNvPr id="27744" name="AutoShape 96"/>
          <p:cNvCxnSpPr>
            <a:cxnSpLocks noChangeShapeType="1"/>
            <a:stCxn id="27668" idx="3"/>
            <a:endCxn id="27745" idx="1"/>
          </p:cNvCxnSpPr>
          <p:nvPr/>
        </p:nvCxnSpPr>
        <p:spPr bwMode="auto">
          <a:xfrm>
            <a:off x="8782050" y="6205538"/>
            <a:ext cx="22272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{1868}</a:t>
            </a:r>
          </a:p>
        </p:txBody>
      </p:sp>
      <p:cxnSp>
        <p:nvCxnSpPr>
          <p:cNvPr id="27746" name="AutoShape 98"/>
          <p:cNvCxnSpPr>
            <a:cxnSpLocks noChangeShapeType="1"/>
            <a:stCxn id="27669" idx="3"/>
            <a:endCxn id="27755" idx="1"/>
          </p:cNvCxnSpPr>
          <p:nvPr/>
        </p:nvCxnSpPr>
        <p:spPr bwMode="auto">
          <a:xfrm flipV="1">
            <a:off x="8561388" y="7897019"/>
            <a:ext cx="2232025" cy="179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7" name="Text Box 99"/>
          <p:cNvSpPr txBox="1">
            <a:spLocks noChangeArrowheads="1"/>
          </p:cNvSpPr>
          <p:nvPr/>
        </p:nvSpPr>
        <p:spPr bwMode="auto">
          <a:xfrm>
            <a:off x="9879013" y="65420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7748" name="Text Box 100"/>
          <p:cNvSpPr txBox="1">
            <a:spLocks noChangeArrowheads="1"/>
          </p:cNvSpPr>
          <p:nvPr/>
        </p:nvSpPr>
        <p:spPr bwMode="auto">
          <a:xfrm>
            <a:off x="9640888" y="7661275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11576050" y="3072607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7750" name="AutoShape 102"/>
          <p:cNvCxnSpPr>
            <a:cxnSpLocks noChangeShapeType="1"/>
            <a:stCxn id="27654" idx="3"/>
            <a:endCxn id="27749" idx="1"/>
          </p:cNvCxnSpPr>
          <p:nvPr/>
        </p:nvCxnSpPr>
        <p:spPr bwMode="auto">
          <a:xfrm flipV="1">
            <a:off x="8953500" y="3252788"/>
            <a:ext cx="2622550" cy="85963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10050463" y="320833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11642725" y="3613944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{drawing}</a:t>
            </a:r>
          </a:p>
        </p:txBody>
      </p:sp>
      <p:cxnSp>
        <p:nvCxnSpPr>
          <p:cNvPr id="27753" name="AutoShape 105"/>
          <p:cNvCxnSpPr>
            <a:cxnSpLocks noChangeShapeType="1"/>
            <a:stCxn id="27654" idx="3"/>
            <a:endCxn id="27752" idx="1"/>
          </p:cNvCxnSpPr>
          <p:nvPr/>
        </p:nvCxnSpPr>
        <p:spPr bwMode="auto">
          <a:xfrm flipV="1">
            <a:off x="8953500" y="3794126"/>
            <a:ext cx="2689225" cy="31829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54" name="Text Box 106"/>
          <p:cNvSpPr txBox="1">
            <a:spLocks noChangeArrowheads="1"/>
          </p:cNvSpPr>
          <p:nvPr/>
        </p:nvSpPr>
        <p:spPr bwMode="auto">
          <a:xfrm>
            <a:off x="10267950" y="363061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7755" name="Rectangle 107"/>
          <p:cNvSpPr>
            <a:spLocks noChangeArrowheads="1"/>
          </p:cNvSpPr>
          <p:nvPr/>
        </p:nvSpPr>
        <p:spPr bwMode="auto">
          <a:xfrm>
            <a:off x="10793413" y="7464425"/>
            <a:ext cx="1800225" cy="86518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34 dess. : crayon, plume,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lavis d'encre, aquarelle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H. 170-305 x L. 130-225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mm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5" name="AutoShape 69"/>
          <p:cNvCxnSpPr>
            <a:cxnSpLocks noChangeShapeType="1"/>
            <a:stCxn id="67" idx="2"/>
            <a:endCxn id="64" idx="0"/>
          </p:cNvCxnSpPr>
          <p:nvPr/>
        </p:nvCxnSpPr>
        <p:spPr bwMode="auto">
          <a:xfrm>
            <a:off x="1309391" y="2208635"/>
            <a:ext cx="339253" cy="39962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 Box 88"/>
          <p:cNvSpPr txBox="1">
            <a:spLocks noChangeArrowheads="1"/>
          </p:cNvSpPr>
          <p:nvPr/>
        </p:nvSpPr>
        <p:spPr bwMode="auto">
          <a:xfrm>
            <a:off x="1439864" y="2226468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52128" y="1848272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6654924" y="508831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3" name="AutoShape 14"/>
          <p:cNvCxnSpPr>
            <a:cxnSpLocks noChangeShapeType="1"/>
            <a:stCxn id="72" idx="0"/>
            <a:endCxn id="27654" idx="2"/>
          </p:cNvCxnSpPr>
          <p:nvPr/>
        </p:nvCxnSpPr>
        <p:spPr bwMode="auto">
          <a:xfrm flipH="1" flipV="1">
            <a:off x="7800975" y="4292600"/>
            <a:ext cx="6474" cy="79571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 Box 105"/>
          <p:cNvSpPr txBox="1">
            <a:spLocks noChangeArrowheads="1"/>
          </p:cNvSpPr>
          <p:nvPr/>
        </p:nvSpPr>
        <p:spPr bwMode="auto">
          <a:xfrm>
            <a:off x="7824068" y="452360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auto">
          <a:xfrm>
            <a:off x="9109609" y="1787297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E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648450" y="4296222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 smtClean="0">
              <a:solidFill>
                <a:srgbClr val="663300"/>
              </a:solidFill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27656" name="AutoShape 8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8953500" y="4476403"/>
            <a:ext cx="2703513" cy="35991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0339387" y="4381947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6525" y="3718744"/>
            <a:ext cx="287337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{Albert, Alfred (1814?-1879). </a:t>
            </a:r>
            <a:r>
              <a:rPr lang="en-GB" sz="1200" dirty="0" err="1">
                <a:solidFill>
                  <a:srgbClr val="663300"/>
                </a:solidFill>
              </a:rPr>
              <a:t>Dessinateur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07963" y="4944294"/>
            <a:ext cx="28019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{Lormier, Paul (1813-1895). Dessinateur}</a:t>
            </a:r>
          </a:p>
        </p:txBody>
      </p:sp>
      <p:cxnSp>
        <p:nvCxnSpPr>
          <p:cNvPr id="27660" name="AutoShape 12"/>
          <p:cNvCxnSpPr>
            <a:cxnSpLocks noChangeShapeType="1"/>
            <a:stCxn id="27654" idx="1"/>
            <a:endCxn id="27658" idx="3"/>
          </p:cNvCxnSpPr>
          <p:nvPr/>
        </p:nvCxnSpPr>
        <p:spPr bwMode="auto">
          <a:xfrm flipH="1" flipV="1">
            <a:off x="3009900" y="3898925"/>
            <a:ext cx="3638550" cy="57747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1" name="AutoShape 13"/>
          <p:cNvCxnSpPr>
            <a:cxnSpLocks noChangeShapeType="1"/>
            <a:stCxn id="27654" idx="1"/>
            <a:endCxn id="27659" idx="3"/>
          </p:cNvCxnSpPr>
          <p:nvPr/>
        </p:nvCxnSpPr>
        <p:spPr bwMode="auto">
          <a:xfrm flipH="1">
            <a:off x="3009900" y="4476403"/>
            <a:ext cx="3638550" cy="64807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AutoShape 15"/>
          <p:cNvCxnSpPr>
            <a:cxnSpLocks noChangeShapeType="1"/>
            <a:stCxn id="27669" idx="0"/>
            <a:endCxn id="27654" idx="2"/>
          </p:cNvCxnSpPr>
          <p:nvPr/>
        </p:nvCxnSpPr>
        <p:spPr bwMode="auto">
          <a:xfrm flipH="1" flipV="1">
            <a:off x="7800975" y="4656584"/>
            <a:ext cx="1588" cy="323964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17"/>
          <p:cNvCxnSpPr>
            <a:cxnSpLocks noChangeShapeType="1"/>
            <a:stCxn id="27669" idx="1"/>
            <a:endCxn id="27680" idx="3"/>
          </p:cNvCxnSpPr>
          <p:nvPr/>
        </p:nvCxnSpPr>
        <p:spPr bwMode="auto">
          <a:xfrm flipH="1" flipV="1">
            <a:off x="4168775" y="7716838"/>
            <a:ext cx="2874963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97338" y="3877245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dc:creator</a:t>
            </a:r>
            <a:endParaRPr lang="en-GB" sz="1200" i="1" dirty="0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2008188" y="8329613"/>
            <a:ext cx="34559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Bibliothèque-musée de l'opéra, D216-23 (1-27)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679" name="AutoShape 31"/>
          <p:cNvCxnSpPr>
            <a:cxnSpLocks noChangeShapeType="1"/>
            <a:stCxn id="27669" idx="1"/>
            <a:endCxn id="27678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1071563" y="7464425"/>
            <a:ext cx="3097212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0648950" y="5534075"/>
            <a:ext cx="1944688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[Hamlet : trente-quatre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maquettes de costumes /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par Paul </a:t>
            </a:r>
            <a:r>
              <a:rPr lang="fr-FR" sz="1200" dirty="0" err="1">
                <a:solidFill>
                  <a:srgbClr val="663300"/>
                </a:solidFill>
              </a:rPr>
              <a:t>Lormier</a:t>
            </a:r>
            <a:r>
              <a:rPr lang="fr-FR" sz="1200" dirty="0">
                <a:solidFill>
                  <a:srgbClr val="663300"/>
                </a:solidFill>
              </a:rPr>
              <a:t/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et Alfred Albert]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684" name="AutoShape 36"/>
          <p:cNvCxnSpPr>
            <a:cxnSpLocks noChangeShapeType="1"/>
            <a:stCxn id="27654" idx="3"/>
            <a:endCxn id="27683" idx="1"/>
          </p:cNvCxnSpPr>
          <p:nvPr/>
        </p:nvCxnSpPr>
        <p:spPr bwMode="auto">
          <a:xfrm>
            <a:off x="8953500" y="4476403"/>
            <a:ext cx="1695450" cy="145454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10106819" y="521362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cxnSp>
        <p:nvCxnSpPr>
          <p:cNvPr id="27718" name="AutoShape 70"/>
          <p:cNvCxnSpPr>
            <a:cxnSpLocks noChangeShapeType="1"/>
            <a:stCxn id="27719" idx="0"/>
            <a:endCxn id="27669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7722" name="Oval 74"/>
          <p:cNvSpPr>
            <a:spLocks noChangeArrowheads="1"/>
          </p:cNvSpPr>
          <p:nvPr/>
        </p:nvSpPr>
        <p:spPr bwMode="auto">
          <a:xfrm>
            <a:off x="7264400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27723" name="AutoShape 75"/>
          <p:cNvCxnSpPr>
            <a:cxnSpLocks noChangeShapeType="1"/>
            <a:stCxn id="27722" idx="2"/>
            <a:endCxn id="27739" idx="6"/>
          </p:cNvCxnSpPr>
          <p:nvPr/>
        </p:nvCxnSpPr>
        <p:spPr bwMode="auto">
          <a:xfrm flipH="1">
            <a:off x="5476875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24" name="AutoShape 76"/>
          <p:cNvCxnSpPr>
            <a:cxnSpLocks noChangeShapeType="1"/>
            <a:stCxn id="27722" idx="4"/>
            <a:endCxn id="27654" idx="0"/>
          </p:cNvCxnSpPr>
          <p:nvPr/>
        </p:nvCxnSpPr>
        <p:spPr bwMode="auto">
          <a:xfrm flipH="1">
            <a:off x="7800975" y="2374900"/>
            <a:ext cx="3175" cy="1921322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5765800" y="17732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7779791" y="3157810"/>
            <a:ext cx="1357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10618787" y="18407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cxnSp>
        <p:nvCxnSpPr>
          <p:cNvPr id="27728" name="AutoShape 80"/>
          <p:cNvCxnSpPr>
            <a:cxnSpLocks noChangeShapeType="1"/>
            <a:stCxn id="27727" idx="1"/>
            <a:endCxn id="27722" idx="6"/>
          </p:cNvCxnSpPr>
          <p:nvPr/>
        </p:nvCxnSpPr>
        <p:spPr bwMode="auto">
          <a:xfrm flipH="1">
            <a:off x="8343900" y="2020888"/>
            <a:ext cx="2274887" cy="301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30" name="AutoShape 82"/>
          <p:cNvCxnSpPr>
            <a:cxnSpLocks noChangeShapeType="1"/>
            <a:stCxn id="27722" idx="3"/>
            <a:endCxn id="27731" idx="0"/>
          </p:cNvCxnSpPr>
          <p:nvPr/>
        </p:nvCxnSpPr>
        <p:spPr bwMode="auto">
          <a:xfrm flipH="1">
            <a:off x="4602163" y="2279650"/>
            <a:ext cx="2820987" cy="649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3305175" y="2928938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4900613" y="23749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7733" name="AutoShape 85"/>
          <p:cNvCxnSpPr>
            <a:cxnSpLocks noChangeShapeType="1"/>
            <a:stCxn id="27722" idx="3"/>
            <a:endCxn id="27734" idx="0"/>
          </p:cNvCxnSpPr>
          <p:nvPr/>
        </p:nvCxnSpPr>
        <p:spPr bwMode="auto">
          <a:xfrm flipH="1">
            <a:off x="6653213" y="2279650"/>
            <a:ext cx="769937" cy="7318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4" name="Rectangle 86"/>
          <p:cNvSpPr>
            <a:spLocks noChangeArrowheads="1"/>
          </p:cNvSpPr>
          <p:nvPr/>
        </p:nvSpPr>
        <p:spPr bwMode="auto">
          <a:xfrm>
            <a:off x="6040438" y="3011488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6435725" y="2771775"/>
            <a:ext cx="1257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cxnSp>
        <p:nvCxnSpPr>
          <p:cNvPr id="27737" name="AutoShape 89"/>
          <p:cNvCxnSpPr>
            <a:cxnSpLocks noChangeShapeType="1"/>
            <a:stCxn id="27739" idx="2"/>
            <a:endCxn id="67" idx="3"/>
          </p:cNvCxnSpPr>
          <p:nvPr/>
        </p:nvCxnSpPr>
        <p:spPr bwMode="auto">
          <a:xfrm flipH="1" flipV="1">
            <a:off x="2266653" y="2028454"/>
            <a:ext cx="2130722" cy="22596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38" name="Text Box 90"/>
          <p:cNvSpPr txBox="1">
            <a:spLocks noChangeArrowheads="1"/>
          </p:cNvSpPr>
          <p:nvPr/>
        </p:nvSpPr>
        <p:spPr bwMode="auto">
          <a:xfrm>
            <a:off x="2668588" y="1797050"/>
            <a:ext cx="1468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edm:isDerivativeOf</a:t>
            </a:r>
          </a:p>
        </p:txBody>
      </p:sp>
      <p:sp>
        <p:nvSpPr>
          <p:cNvPr id="27739" name="Oval 91"/>
          <p:cNvSpPr>
            <a:spLocks noChangeArrowheads="1"/>
          </p:cNvSpPr>
          <p:nvPr/>
        </p:nvSpPr>
        <p:spPr bwMode="auto">
          <a:xfrm>
            <a:off x="4397375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27740" name="Text Box 92"/>
          <p:cNvSpPr txBox="1">
            <a:spLocks noChangeArrowheads="1"/>
          </p:cNvSpPr>
          <p:nvPr/>
        </p:nvSpPr>
        <p:spPr bwMode="auto">
          <a:xfrm>
            <a:off x="4097338" y="459797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7741" name="Rectangle 93"/>
          <p:cNvSpPr>
            <a:spLocks noChangeArrowheads="1"/>
          </p:cNvSpPr>
          <p:nvPr/>
        </p:nvSpPr>
        <p:spPr bwMode="auto">
          <a:xfrm>
            <a:off x="207963" y="6456363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: opéra en 5 actes / mise en scène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Georges Colleuille. - Paris : Théâtre national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l'Opéra, 09-03-1868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http://catalogue.bnf.fr/ark:/12148/cb40916184t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7742" name="AutoShape 94"/>
          <p:cNvCxnSpPr>
            <a:cxnSpLocks noChangeShapeType="1"/>
            <a:stCxn id="27654" idx="1"/>
            <a:endCxn id="27741" idx="3"/>
          </p:cNvCxnSpPr>
          <p:nvPr/>
        </p:nvCxnSpPr>
        <p:spPr bwMode="auto">
          <a:xfrm flipH="1">
            <a:off x="3592513" y="4476403"/>
            <a:ext cx="3055937" cy="237683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3582988" y="6011292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cxnSp>
        <p:nvCxnSpPr>
          <p:cNvPr id="27744" name="AutoShape 96"/>
          <p:cNvCxnSpPr>
            <a:cxnSpLocks noChangeShapeType="1"/>
            <a:endCxn id="27745" idx="1"/>
          </p:cNvCxnSpPr>
          <p:nvPr/>
        </p:nvCxnSpPr>
        <p:spPr bwMode="auto">
          <a:xfrm>
            <a:off x="8953500" y="4597970"/>
            <a:ext cx="2055813" cy="247037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{1868}</a:t>
            </a:r>
          </a:p>
        </p:txBody>
      </p:sp>
      <p:cxnSp>
        <p:nvCxnSpPr>
          <p:cNvPr id="27746" name="AutoShape 98"/>
          <p:cNvCxnSpPr>
            <a:cxnSpLocks noChangeShapeType="1"/>
            <a:stCxn id="27669" idx="3"/>
            <a:endCxn id="27755" idx="1"/>
          </p:cNvCxnSpPr>
          <p:nvPr/>
        </p:nvCxnSpPr>
        <p:spPr bwMode="auto">
          <a:xfrm flipV="1">
            <a:off x="8561388" y="7897019"/>
            <a:ext cx="2232025" cy="179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47" name="Text Box 99"/>
          <p:cNvSpPr txBox="1">
            <a:spLocks noChangeArrowheads="1"/>
          </p:cNvSpPr>
          <p:nvPr/>
        </p:nvSpPr>
        <p:spPr bwMode="auto">
          <a:xfrm>
            <a:off x="10600532" y="6401594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7748" name="Text Box 100"/>
          <p:cNvSpPr txBox="1">
            <a:spLocks noChangeArrowheads="1"/>
          </p:cNvSpPr>
          <p:nvPr/>
        </p:nvSpPr>
        <p:spPr bwMode="auto">
          <a:xfrm>
            <a:off x="9697244" y="7648575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11576050" y="3072607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7750" name="AutoShape 102"/>
          <p:cNvCxnSpPr>
            <a:cxnSpLocks noChangeShapeType="1"/>
            <a:stCxn id="27654" idx="3"/>
            <a:endCxn id="27749" idx="1"/>
          </p:cNvCxnSpPr>
          <p:nvPr/>
        </p:nvCxnSpPr>
        <p:spPr bwMode="auto">
          <a:xfrm flipV="1">
            <a:off x="8953500" y="3252788"/>
            <a:ext cx="2622550" cy="122361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10050463" y="320833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11642725" y="3613944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{drawing}</a:t>
            </a:r>
          </a:p>
        </p:txBody>
      </p:sp>
      <p:cxnSp>
        <p:nvCxnSpPr>
          <p:cNvPr id="27753" name="AutoShape 105"/>
          <p:cNvCxnSpPr>
            <a:cxnSpLocks noChangeShapeType="1"/>
            <a:stCxn id="27654" idx="3"/>
            <a:endCxn id="27752" idx="1"/>
          </p:cNvCxnSpPr>
          <p:nvPr/>
        </p:nvCxnSpPr>
        <p:spPr bwMode="auto">
          <a:xfrm flipV="1">
            <a:off x="8953500" y="3794126"/>
            <a:ext cx="2689225" cy="68227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54" name="Text Box 106"/>
          <p:cNvSpPr txBox="1">
            <a:spLocks noChangeArrowheads="1"/>
          </p:cNvSpPr>
          <p:nvPr/>
        </p:nvSpPr>
        <p:spPr bwMode="auto">
          <a:xfrm>
            <a:off x="10267950" y="363061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7755" name="Rectangle 107"/>
          <p:cNvSpPr>
            <a:spLocks noChangeArrowheads="1"/>
          </p:cNvSpPr>
          <p:nvPr/>
        </p:nvSpPr>
        <p:spPr bwMode="auto">
          <a:xfrm>
            <a:off x="10793413" y="7464425"/>
            <a:ext cx="1800225" cy="86518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34 dess. : crayon, plume,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lavis d'encre, aquarelle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H. 170-305 x L. 130-225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mm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5" name="AutoShape 69"/>
          <p:cNvCxnSpPr>
            <a:cxnSpLocks noChangeShapeType="1"/>
            <a:stCxn id="67" idx="2"/>
            <a:endCxn id="64" idx="0"/>
          </p:cNvCxnSpPr>
          <p:nvPr/>
        </p:nvCxnSpPr>
        <p:spPr bwMode="auto">
          <a:xfrm>
            <a:off x="1309391" y="2208635"/>
            <a:ext cx="339253" cy="39962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 Box 88"/>
          <p:cNvSpPr txBox="1">
            <a:spLocks noChangeArrowheads="1"/>
          </p:cNvSpPr>
          <p:nvPr/>
        </p:nvSpPr>
        <p:spPr bwMode="auto">
          <a:xfrm>
            <a:off x="1439864" y="2226468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52128" y="1848272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auto">
          <a:xfrm>
            <a:off x="9109609" y="1787297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dc:relation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1444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E according to FRBR</a:t>
            </a:r>
            <a:r>
              <a:rPr lang="en-GB" sz="5600" baseline="-25000"/>
              <a:t>OO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8629650" y="1885155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54279" name="AutoShape 7"/>
          <p:cNvCxnSpPr>
            <a:cxnSpLocks noChangeShapeType="1"/>
            <a:stCxn id="54278" idx="2"/>
            <a:endCxn id="54275" idx="0"/>
          </p:cNvCxnSpPr>
          <p:nvPr/>
        </p:nvCxnSpPr>
        <p:spPr bwMode="auto">
          <a:xfrm flipH="1">
            <a:off x="7801769" y="2245518"/>
            <a:ext cx="1620044" cy="61039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1" name="AutoShape 9"/>
          <p:cNvCxnSpPr>
            <a:cxnSpLocks noChangeShapeType="1"/>
            <a:stCxn id="54278" idx="3"/>
            <a:endCxn id="54384" idx="1"/>
          </p:cNvCxnSpPr>
          <p:nvPr/>
        </p:nvCxnSpPr>
        <p:spPr bwMode="auto">
          <a:xfrm>
            <a:off x="10213975" y="2065337"/>
            <a:ext cx="363538" cy="4318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8388350" y="2438401"/>
            <a:ext cx="10271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0361613" y="2065337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54286" name="AutoShape 14"/>
          <p:cNvCxnSpPr>
            <a:cxnSpLocks noChangeShapeType="1"/>
            <a:stCxn id="54275" idx="2"/>
            <a:endCxn id="54285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032375" y="4508500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E29 Design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or Procedure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3293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639763" y="5016500"/>
            <a:ext cx="2079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{Albert, Alfred (1814?-1879)}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279400" y="6096000"/>
            <a:ext cx="20177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{Lormier, Paul (1813-1895)}</a:t>
            </a:r>
          </a:p>
        </p:txBody>
      </p:sp>
      <p:cxnSp>
        <p:nvCxnSpPr>
          <p:cNvPr id="54298" name="AutoShape 26"/>
          <p:cNvCxnSpPr>
            <a:cxnSpLocks noChangeShapeType="1"/>
            <a:stCxn id="54321" idx="1"/>
            <a:endCxn id="54296" idx="3"/>
          </p:cNvCxnSpPr>
          <p:nvPr/>
        </p:nvCxnSpPr>
        <p:spPr bwMode="auto">
          <a:xfrm flipH="1" flipV="1">
            <a:off x="2719388" y="5197475"/>
            <a:ext cx="1377950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AutoShape 27"/>
          <p:cNvCxnSpPr>
            <a:cxnSpLocks noChangeShapeType="1"/>
            <a:stCxn id="54321" idx="1"/>
            <a:endCxn id="54297" idx="3"/>
          </p:cNvCxnSpPr>
          <p:nvPr/>
        </p:nvCxnSpPr>
        <p:spPr bwMode="auto">
          <a:xfrm flipH="1" flipV="1">
            <a:off x="2297113" y="6276975"/>
            <a:ext cx="1800225" cy="73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1275556" y="5592763"/>
            <a:ext cx="109299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{draughtsman}</a:t>
            </a:r>
          </a:p>
        </p:txBody>
      </p:sp>
      <p:cxnSp>
        <p:nvCxnSpPr>
          <p:cNvPr id="54302" name="AutoShape 30"/>
          <p:cNvCxnSpPr>
            <a:cxnSpLocks noChangeShapeType="1"/>
            <a:stCxn id="54311" idx="2"/>
            <a:endCxn id="54300" idx="3"/>
          </p:cNvCxnSpPr>
          <p:nvPr/>
        </p:nvCxnSpPr>
        <p:spPr bwMode="auto">
          <a:xfrm flipH="1">
            <a:off x="2368550" y="5664994"/>
            <a:ext cx="792163" cy="107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3" name="AutoShape 31"/>
          <p:cNvCxnSpPr>
            <a:cxnSpLocks noChangeShapeType="1"/>
            <a:stCxn id="54312" idx="1"/>
            <a:endCxn id="54300" idx="3"/>
          </p:cNvCxnSpPr>
          <p:nvPr/>
        </p:nvCxnSpPr>
        <p:spPr bwMode="auto">
          <a:xfrm flipH="1" flipV="1">
            <a:off x="2368550" y="5772944"/>
            <a:ext cx="1029219" cy="488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5" name="AutoShape 33"/>
          <p:cNvCxnSpPr>
            <a:cxnSpLocks noChangeShapeType="1"/>
            <a:stCxn id="54318" idx="0"/>
            <a:endCxn id="54285" idx="2"/>
          </p:cNvCxnSpPr>
          <p:nvPr/>
        </p:nvCxnSpPr>
        <p:spPr bwMode="auto">
          <a:xfrm flipH="1" flipV="1">
            <a:off x="7800975" y="4868863"/>
            <a:ext cx="1588" cy="3603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6" name="AutoShape 34"/>
          <p:cNvCxnSpPr>
            <a:cxnSpLocks noChangeShapeType="1"/>
            <a:stCxn id="54321" idx="3"/>
            <a:endCxn id="54285" idx="2"/>
          </p:cNvCxnSpPr>
          <p:nvPr/>
        </p:nvCxnSpPr>
        <p:spPr bwMode="auto">
          <a:xfrm flipV="1">
            <a:off x="5686425" y="4868863"/>
            <a:ext cx="2114550" cy="14811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7" name="AutoShape 35"/>
          <p:cNvCxnSpPr>
            <a:cxnSpLocks noChangeShapeType="1"/>
            <a:stCxn id="54321" idx="1"/>
            <a:endCxn id="54326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8" name="AutoShape 36"/>
          <p:cNvCxnSpPr>
            <a:cxnSpLocks noChangeShapeType="1"/>
            <a:stCxn id="54326" idx="1"/>
            <a:endCxn id="54328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9" name="AutoShape 37"/>
          <p:cNvCxnSpPr>
            <a:cxnSpLocks noChangeShapeType="1"/>
            <a:stCxn id="54318" idx="1"/>
            <a:endCxn id="54333" idx="3"/>
          </p:cNvCxnSpPr>
          <p:nvPr/>
        </p:nvCxnSpPr>
        <p:spPr bwMode="auto">
          <a:xfrm flipH="1" flipV="1">
            <a:off x="5967413" y="7969250"/>
            <a:ext cx="12207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10" name="AutoShape 38"/>
          <p:cNvCxnSpPr>
            <a:cxnSpLocks noChangeShapeType="1"/>
            <a:stCxn id="54333" idx="1"/>
            <a:endCxn id="54336" idx="3"/>
          </p:cNvCxnSpPr>
          <p:nvPr/>
        </p:nvCxnSpPr>
        <p:spPr bwMode="auto">
          <a:xfrm flipH="1">
            <a:off x="4384675" y="7969250"/>
            <a:ext cx="7921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11" name="Oval 39"/>
          <p:cNvSpPr>
            <a:spLocks noChangeArrowheads="1"/>
          </p:cNvSpPr>
          <p:nvPr/>
        </p:nvSpPr>
        <p:spPr bwMode="auto">
          <a:xfrm>
            <a:off x="3160713" y="55927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12" name="Oval 40"/>
          <p:cNvSpPr>
            <a:spLocks noChangeArrowheads="1"/>
          </p:cNvSpPr>
          <p:nvPr/>
        </p:nvSpPr>
        <p:spPr bwMode="auto">
          <a:xfrm>
            <a:off x="3376613" y="62404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2871788" y="52324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2297113" y="63134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513013" y="54483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2800350" y="58086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F4 Manifestation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Singleton</a:t>
            </a: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7769225" y="7392988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6113463" y="523240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54328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“1868”</a:t>
            </a:r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4333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1936750" y="8905875"/>
            <a:ext cx="35274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Bibliothèque-musée de l'opéra, D216-23 (1-27)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35" name="AutoShape 63"/>
          <p:cNvCxnSpPr>
            <a:cxnSpLocks noChangeShapeType="1"/>
            <a:stCxn id="54318" idx="1"/>
            <a:endCxn id="54334" idx="3"/>
          </p:cNvCxnSpPr>
          <p:nvPr/>
        </p:nvCxnSpPr>
        <p:spPr bwMode="auto">
          <a:xfrm flipH="1">
            <a:off x="5464175" y="8653463"/>
            <a:ext cx="17240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36" name="Rectangle 64"/>
          <p:cNvSpPr>
            <a:spLocks noChangeArrowheads="1"/>
          </p:cNvSpPr>
          <p:nvPr/>
        </p:nvSpPr>
        <p:spPr bwMode="auto">
          <a:xfrm>
            <a:off x="1360488" y="8040688"/>
            <a:ext cx="30241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4240213" y="760888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54340" name="Rectangle 68"/>
          <p:cNvSpPr>
            <a:spLocks noChangeArrowheads="1"/>
          </p:cNvSpPr>
          <p:nvPr/>
        </p:nvSpPr>
        <p:spPr bwMode="auto">
          <a:xfrm>
            <a:off x="10001250" y="7321550"/>
            <a:ext cx="2376488" cy="7191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trente-quatre maquettes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costumes / par Paul Lormier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et Alfred Albert]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41" name="AutoShape 69"/>
          <p:cNvCxnSpPr>
            <a:cxnSpLocks noChangeShapeType="1"/>
            <a:stCxn id="54318" idx="3"/>
            <a:endCxn id="54340" idx="1"/>
          </p:cNvCxnSpPr>
          <p:nvPr/>
        </p:nvCxnSpPr>
        <p:spPr bwMode="auto">
          <a:xfrm flipV="1">
            <a:off x="8416925" y="7681913"/>
            <a:ext cx="1584325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42" name="Text Box 70"/>
          <p:cNvSpPr txBox="1">
            <a:spLocks noChangeArrowheads="1"/>
          </p:cNvSpPr>
          <p:nvPr/>
        </p:nvSpPr>
        <p:spPr bwMode="auto">
          <a:xfrm>
            <a:off x="8777288" y="76803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54343" name="Rectangle 71"/>
          <p:cNvSpPr>
            <a:spLocks noChangeArrowheads="1"/>
          </p:cNvSpPr>
          <p:nvPr/>
        </p:nvSpPr>
        <p:spPr bwMode="auto">
          <a:xfrm>
            <a:off x="10347326" y="5916613"/>
            <a:ext cx="10080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{drawing}</a:t>
            </a:r>
          </a:p>
        </p:txBody>
      </p:sp>
      <p:cxnSp>
        <p:nvCxnSpPr>
          <p:cNvPr id="54344" name="AutoShape 72"/>
          <p:cNvCxnSpPr>
            <a:cxnSpLocks noChangeShapeType="1"/>
            <a:stCxn id="54285" idx="3"/>
            <a:endCxn id="54343" idx="1"/>
          </p:cNvCxnSpPr>
          <p:nvPr/>
        </p:nvCxnSpPr>
        <p:spPr bwMode="auto">
          <a:xfrm>
            <a:off x="8953500" y="4688682"/>
            <a:ext cx="1393826" cy="155178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9802019" y="5426076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54349" name="Rectangle 77"/>
          <p:cNvSpPr>
            <a:spLocks noChangeArrowheads="1"/>
          </p:cNvSpPr>
          <p:nvPr/>
        </p:nvSpPr>
        <p:spPr bwMode="auto">
          <a:xfrm>
            <a:off x="9137650" y="8904288"/>
            <a:ext cx="3527425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34 dess. : crayon, plume, lavis d'encre, aquarelle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H. 170-305 x L. 130-225 mm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50" name="AutoShape 78"/>
          <p:cNvCxnSpPr>
            <a:cxnSpLocks noChangeShapeType="1"/>
            <a:stCxn id="54318" idx="3"/>
            <a:endCxn id="54349" idx="0"/>
          </p:cNvCxnSpPr>
          <p:nvPr/>
        </p:nvCxnSpPr>
        <p:spPr bwMode="auto">
          <a:xfrm>
            <a:off x="8416925" y="8653463"/>
            <a:ext cx="2484438" cy="250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51" name="Text Box 79"/>
          <p:cNvSpPr txBox="1">
            <a:spLocks noChangeArrowheads="1"/>
          </p:cNvSpPr>
          <p:nvPr/>
        </p:nvSpPr>
        <p:spPr bwMode="auto">
          <a:xfrm>
            <a:off x="8848725" y="8472488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54356" name="Rectangle 84"/>
          <p:cNvSpPr>
            <a:spLocks noChangeArrowheads="1"/>
          </p:cNvSpPr>
          <p:nvPr/>
        </p:nvSpPr>
        <p:spPr bwMode="auto">
          <a:xfrm>
            <a:off x="11225213" y="81137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54357" name="AutoShape 85"/>
          <p:cNvCxnSpPr>
            <a:cxnSpLocks noChangeShapeType="1"/>
            <a:stCxn id="54358" idx="6"/>
            <a:endCxn id="54356" idx="1"/>
          </p:cNvCxnSpPr>
          <p:nvPr/>
        </p:nvCxnSpPr>
        <p:spPr bwMode="auto">
          <a:xfrm flipV="1">
            <a:off x="9496425" y="8294688"/>
            <a:ext cx="1728788" cy="466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58" name="Oval 86"/>
          <p:cNvSpPr>
            <a:spLocks noChangeArrowheads="1"/>
          </p:cNvSpPr>
          <p:nvPr/>
        </p:nvSpPr>
        <p:spPr bwMode="auto">
          <a:xfrm>
            <a:off x="9351963" y="8688388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59" name="Text Box 87"/>
          <p:cNvSpPr txBox="1">
            <a:spLocks noChangeArrowheads="1"/>
          </p:cNvSpPr>
          <p:nvPr/>
        </p:nvSpPr>
        <p:spPr bwMode="auto">
          <a:xfrm>
            <a:off x="102171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54380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</a:t>
            </a:r>
          </a:p>
        </p:txBody>
      </p:sp>
      <p:cxnSp>
        <p:nvCxnSpPr>
          <p:cNvPr id="54382" name="AutoShape 110"/>
          <p:cNvCxnSpPr>
            <a:cxnSpLocks noChangeShapeType="1"/>
            <a:stCxn id="54278" idx="3"/>
            <a:endCxn id="54385" idx="1"/>
          </p:cNvCxnSpPr>
          <p:nvPr/>
        </p:nvCxnSpPr>
        <p:spPr bwMode="auto">
          <a:xfrm>
            <a:off x="10213975" y="2065337"/>
            <a:ext cx="394494" cy="101203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83" name="Text Box 111"/>
          <p:cNvSpPr txBox="1">
            <a:spLocks noChangeArrowheads="1"/>
          </p:cNvSpPr>
          <p:nvPr/>
        </p:nvSpPr>
        <p:spPr bwMode="auto">
          <a:xfrm>
            <a:off x="9075738" y="2759869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384" name="Rectangle 112"/>
          <p:cNvSpPr>
            <a:spLocks noChangeArrowheads="1"/>
          </p:cNvSpPr>
          <p:nvPr/>
        </p:nvSpPr>
        <p:spPr bwMode="auto">
          <a:xfrm>
            <a:off x="10577513" y="2316956"/>
            <a:ext cx="2079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{Albert, Alfred (1814?-1879)}</a:t>
            </a:r>
          </a:p>
        </p:txBody>
      </p:sp>
      <p:sp>
        <p:nvSpPr>
          <p:cNvPr id="54385" name="Rectangle 113"/>
          <p:cNvSpPr>
            <a:spLocks noChangeArrowheads="1"/>
          </p:cNvSpPr>
          <p:nvPr/>
        </p:nvSpPr>
        <p:spPr bwMode="auto">
          <a:xfrm>
            <a:off x="10608469" y="2897188"/>
            <a:ext cx="20177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{Lormier, Paul (1813-1895)}</a:t>
            </a:r>
          </a:p>
        </p:txBody>
      </p:sp>
      <p:cxnSp>
        <p:nvCxnSpPr>
          <p:cNvPr id="54398" name="AutoShape 126"/>
          <p:cNvCxnSpPr>
            <a:cxnSpLocks noChangeShapeType="1"/>
            <a:stCxn id="54399" idx="1"/>
            <a:endCxn id="141" idx="6"/>
          </p:cNvCxnSpPr>
          <p:nvPr/>
        </p:nvCxnSpPr>
        <p:spPr bwMode="auto">
          <a:xfrm flipH="1" flipV="1">
            <a:off x="3664496" y="1990067"/>
            <a:ext cx="1116260" cy="14670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99" name="Rectangle 127"/>
          <p:cNvSpPr>
            <a:spLocks noChangeArrowheads="1"/>
          </p:cNvSpPr>
          <p:nvPr/>
        </p:nvSpPr>
        <p:spPr bwMode="auto">
          <a:xfrm>
            <a:off x="4780756" y="1956594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54400" name="Text Box 128"/>
          <p:cNvSpPr txBox="1">
            <a:spLocks noChangeArrowheads="1"/>
          </p:cNvSpPr>
          <p:nvPr/>
        </p:nvSpPr>
        <p:spPr bwMode="auto">
          <a:xfrm>
            <a:off x="3733007" y="1634101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used</a:t>
            </a:r>
            <a:br>
              <a:rPr lang="en-GB" sz="1200" i="1" dirty="0"/>
            </a:br>
            <a:r>
              <a:rPr lang="en-GB" sz="1200" i="1" dirty="0"/>
              <a:t>specific object</a:t>
            </a:r>
          </a:p>
        </p:txBody>
      </p:sp>
      <p:sp>
        <p:nvSpPr>
          <p:cNvPr id="54401" name="Rectangle 129"/>
          <p:cNvSpPr>
            <a:spLocks noChangeArrowheads="1"/>
          </p:cNvSpPr>
          <p:nvPr/>
        </p:nvSpPr>
        <p:spPr bwMode="auto">
          <a:xfrm>
            <a:off x="3094038" y="2412999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54402" name="AutoShape 130"/>
          <p:cNvCxnSpPr>
            <a:cxnSpLocks noChangeShapeType="1"/>
            <a:stCxn id="54403" idx="3"/>
            <a:endCxn id="54401" idx="0"/>
          </p:cNvCxnSpPr>
          <p:nvPr/>
        </p:nvCxnSpPr>
        <p:spPr bwMode="auto">
          <a:xfrm flipH="1">
            <a:off x="3742532" y="2136356"/>
            <a:ext cx="591192" cy="27664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03" name="Oval 131"/>
          <p:cNvSpPr>
            <a:spLocks noChangeArrowheads="1"/>
          </p:cNvSpPr>
          <p:nvPr/>
        </p:nvSpPr>
        <p:spPr bwMode="auto">
          <a:xfrm>
            <a:off x="4312568" y="2013049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404" name="Text Box 132"/>
          <p:cNvSpPr txBox="1">
            <a:spLocks noChangeArrowheads="1"/>
          </p:cNvSpPr>
          <p:nvPr/>
        </p:nvSpPr>
        <p:spPr bwMode="auto">
          <a:xfrm>
            <a:off x="3947567" y="220265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sp>
        <p:nvSpPr>
          <p:cNvPr id="54405" name="Rectangle 133"/>
          <p:cNvSpPr>
            <a:spLocks noChangeArrowheads="1"/>
          </p:cNvSpPr>
          <p:nvPr/>
        </p:nvSpPr>
        <p:spPr bwMode="auto">
          <a:xfrm>
            <a:off x="2513013" y="336073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54406" name="Rectangle 134"/>
          <p:cNvSpPr>
            <a:spLocks noChangeArrowheads="1"/>
          </p:cNvSpPr>
          <p:nvPr/>
        </p:nvSpPr>
        <p:spPr bwMode="auto">
          <a:xfrm>
            <a:off x="385763" y="3829050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54407" name="Rectangle 135"/>
          <p:cNvSpPr>
            <a:spLocks noChangeArrowheads="1"/>
          </p:cNvSpPr>
          <p:nvPr/>
        </p:nvSpPr>
        <p:spPr bwMode="auto">
          <a:xfrm>
            <a:off x="1936750" y="4440238"/>
            <a:ext cx="1439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sp>
        <p:nvSpPr>
          <p:cNvPr id="54408" name="Rectangle 136"/>
          <p:cNvSpPr>
            <a:spLocks noChangeArrowheads="1"/>
          </p:cNvSpPr>
          <p:nvPr/>
        </p:nvSpPr>
        <p:spPr bwMode="auto">
          <a:xfrm>
            <a:off x="207963" y="4513263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54409" name="Rectangle 137"/>
          <p:cNvSpPr>
            <a:spLocks noChangeArrowheads="1"/>
          </p:cNvSpPr>
          <p:nvPr/>
        </p:nvSpPr>
        <p:spPr bwMode="auto">
          <a:xfrm>
            <a:off x="6493272" y="2272507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4410" name="Rectangle 138"/>
          <p:cNvSpPr>
            <a:spLocks noChangeArrowheads="1"/>
          </p:cNvSpPr>
          <p:nvPr/>
        </p:nvSpPr>
        <p:spPr bwMode="auto">
          <a:xfrm>
            <a:off x="5176838" y="3287713"/>
            <a:ext cx="24479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54411" name="AutoShape 139"/>
          <p:cNvCxnSpPr>
            <a:cxnSpLocks noChangeShapeType="1"/>
            <a:stCxn id="54399" idx="2"/>
            <a:endCxn id="54405" idx="0"/>
          </p:cNvCxnSpPr>
          <p:nvPr/>
        </p:nvCxnSpPr>
        <p:spPr bwMode="auto">
          <a:xfrm flipH="1">
            <a:off x="3161507" y="2316956"/>
            <a:ext cx="2267743" cy="10437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2" name="AutoShape 140"/>
          <p:cNvCxnSpPr>
            <a:cxnSpLocks noChangeShapeType="1"/>
            <a:stCxn id="54399" idx="3"/>
            <a:endCxn id="54409" idx="1"/>
          </p:cNvCxnSpPr>
          <p:nvPr/>
        </p:nvCxnSpPr>
        <p:spPr bwMode="auto">
          <a:xfrm>
            <a:off x="6077744" y="2136775"/>
            <a:ext cx="415528" cy="3159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3" name="AutoShape 141"/>
          <p:cNvCxnSpPr>
            <a:cxnSpLocks noChangeShapeType="1"/>
            <a:stCxn id="54399" idx="3"/>
            <a:endCxn id="54410" idx="0"/>
          </p:cNvCxnSpPr>
          <p:nvPr/>
        </p:nvCxnSpPr>
        <p:spPr bwMode="auto">
          <a:xfrm>
            <a:off x="6077744" y="2136775"/>
            <a:ext cx="323057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4" name="AutoShape 142"/>
          <p:cNvCxnSpPr>
            <a:cxnSpLocks noChangeShapeType="1"/>
            <a:stCxn id="54406" idx="0"/>
            <a:endCxn id="54405" idx="1"/>
          </p:cNvCxnSpPr>
          <p:nvPr/>
        </p:nvCxnSpPr>
        <p:spPr bwMode="auto">
          <a:xfrm flipV="1">
            <a:off x="1035050" y="3541713"/>
            <a:ext cx="1477963" cy="2873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5" name="AutoShape 143"/>
          <p:cNvCxnSpPr>
            <a:cxnSpLocks noChangeShapeType="1"/>
            <a:stCxn id="54406" idx="3"/>
            <a:endCxn id="54407" idx="1"/>
          </p:cNvCxnSpPr>
          <p:nvPr/>
        </p:nvCxnSpPr>
        <p:spPr bwMode="auto">
          <a:xfrm>
            <a:off x="1682750" y="4010025"/>
            <a:ext cx="254000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6" name="AutoShape 144"/>
          <p:cNvCxnSpPr>
            <a:cxnSpLocks noChangeShapeType="1"/>
            <a:stCxn id="54417" idx="3"/>
            <a:endCxn id="54408" idx="0"/>
          </p:cNvCxnSpPr>
          <p:nvPr/>
        </p:nvCxnSpPr>
        <p:spPr bwMode="auto">
          <a:xfrm flipH="1">
            <a:off x="820738" y="4348163"/>
            <a:ext cx="920750" cy="1651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17" name="Oval 145"/>
          <p:cNvSpPr>
            <a:spLocks noChangeArrowheads="1"/>
          </p:cNvSpPr>
          <p:nvPr/>
        </p:nvSpPr>
        <p:spPr bwMode="auto">
          <a:xfrm>
            <a:off x="1720850" y="42243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418" name="Text Box 146"/>
          <p:cNvSpPr txBox="1">
            <a:spLocks noChangeArrowheads="1"/>
          </p:cNvSpPr>
          <p:nvPr/>
        </p:nvSpPr>
        <p:spPr bwMode="auto">
          <a:xfrm>
            <a:off x="6195218" y="270152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54419" name="Text Box 147"/>
          <p:cNvSpPr txBox="1">
            <a:spLocks noChangeArrowheads="1"/>
          </p:cNvSpPr>
          <p:nvPr/>
        </p:nvSpPr>
        <p:spPr bwMode="auto">
          <a:xfrm>
            <a:off x="6256338" y="2043112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54420" name="Text Box 148"/>
          <p:cNvSpPr txBox="1">
            <a:spLocks noChangeArrowheads="1"/>
          </p:cNvSpPr>
          <p:nvPr/>
        </p:nvSpPr>
        <p:spPr bwMode="auto">
          <a:xfrm>
            <a:off x="2297113" y="307181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R25 performed</a:t>
            </a:r>
          </a:p>
        </p:txBody>
      </p:sp>
      <p:sp>
        <p:nvSpPr>
          <p:cNvPr id="54421" name="Text Box 149"/>
          <p:cNvSpPr txBox="1">
            <a:spLocks noChangeArrowheads="1"/>
          </p:cNvSpPr>
          <p:nvPr/>
        </p:nvSpPr>
        <p:spPr bwMode="auto">
          <a:xfrm>
            <a:off x="1287463" y="3576638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54422" name="Text Box 150"/>
          <p:cNvSpPr txBox="1">
            <a:spLocks noChangeArrowheads="1"/>
          </p:cNvSpPr>
          <p:nvPr/>
        </p:nvSpPr>
        <p:spPr bwMode="auto">
          <a:xfrm>
            <a:off x="1768475" y="4008438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</a:t>
            </a:r>
            <a:br>
              <a:rPr lang="en-GB" sz="1200" i="1"/>
            </a:br>
            <a:r>
              <a:rPr lang="en-GB" sz="1200" i="1"/>
              <a:t>out by</a:t>
            </a:r>
          </a:p>
        </p:txBody>
      </p:sp>
      <p:sp>
        <p:nvSpPr>
          <p:cNvPr id="54423" name="Text Box 151"/>
          <p:cNvSpPr txBox="1">
            <a:spLocks noChangeArrowheads="1"/>
          </p:cNvSpPr>
          <p:nvPr/>
        </p:nvSpPr>
        <p:spPr bwMode="auto">
          <a:xfrm>
            <a:off x="1066800" y="422433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54425" name="AutoShape 153"/>
          <p:cNvCxnSpPr>
            <a:cxnSpLocks noChangeShapeType="1"/>
            <a:stCxn id="54405" idx="3"/>
            <a:endCxn id="54288" idx="1"/>
          </p:cNvCxnSpPr>
          <p:nvPr/>
        </p:nvCxnSpPr>
        <p:spPr bwMode="auto">
          <a:xfrm>
            <a:off x="3810000" y="3540919"/>
            <a:ext cx="1222375" cy="11477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27" name="Text Box 155"/>
          <p:cNvSpPr txBox="1">
            <a:spLocks noChangeArrowheads="1"/>
          </p:cNvSpPr>
          <p:nvPr/>
        </p:nvSpPr>
        <p:spPr bwMode="auto">
          <a:xfrm>
            <a:off x="4133056" y="3746540"/>
            <a:ext cx="18726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 has association with</a:t>
            </a:r>
            <a:endParaRPr lang="en-GB" sz="1200" i="1" dirty="0"/>
          </a:p>
        </p:txBody>
      </p:sp>
      <p:cxnSp>
        <p:nvCxnSpPr>
          <p:cNvPr id="54432" name="AutoShape 160"/>
          <p:cNvCxnSpPr>
            <a:cxnSpLocks noChangeShapeType="1"/>
            <a:stCxn id="54321" idx="3"/>
            <a:endCxn id="54318" idx="0"/>
          </p:cNvCxnSpPr>
          <p:nvPr/>
        </p:nvCxnSpPr>
        <p:spPr bwMode="auto">
          <a:xfrm>
            <a:off x="5686425" y="6350000"/>
            <a:ext cx="2116138" cy="21224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33" name="Text Box 161"/>
          <p:cNvSpPr txBox="1">
            <a:spLocks noChangeArrowheads="1"/>
          </p:cNvSpPr>
          <p:nvPr/>
        </p:nvSpPr>
        <p:spPr bwMode="auto">
          <a:xfrm>
            <a:off x="6329363" y="6888163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R18 created</a:t>
            </a:r>
          </a:p>
        </p:txBody>
      </p:sp>
      <p:cxnSp>
        <p:nvCxnSpPr>
          <p:cNvPr id="54434" name="AutoShape 162"/>
          <p:cNvCxnSpPr>
            <a:cxnSpLocks noChangeShapeType="1"/>
            <a:stCxn id="54436" idx="3"/>
            <a:endCxn id="54318" idx="0"/>
          </p:cNvCxnSpPr>
          <p:nvPr/>
        </p:nvCxnSpPr>
        <p:spPr bwMode="auto">
          <a:xfrm>
            <a:off x="5253038" y="7321550"/>
            <a:ext cx="2549525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35" name="AutoShape 163"/>
          <p:cNvCxnSpPr>
            <a:cxnSpLocks noChangeShapeType="1"/>
            <a:stCxn id="54436" idx="1"/>
            <a:endCxn id="54438" idx="3"/>
          </p:cNvCxnSpPr>
          <p:nvPr/>
        </p:nvCxnSpPr>
        <p:spPr bwMode="auto">
          <a:xfrm flipH="1">
            <a:off x="3521075" y="7321550"/>
            <a:ext cx="647700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36" name="Rectangle 164"/>
          <p:cNvSpPr>
            <a:spLocks noChangeArrowheads="1"/>
          </p:cNvSpPr>
          <p:nvPr/>
        </p:nvSpPr>
        <p:spPr bwMode="auto">
          <a:xfrm>
            <a:off x="4168775" y="7140575"/>
            <a:ext cx="10842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54437" name="Text Box 165"/>
          <p:cNvSpPr txBox="1">
            <a:spLocks noChangeArrowheads="1"/>
          </p:cNvSpPr>
          <p:nvPr/>
        </p:nvSpPr>
        <p:spPr bwMode="auto">
          <a:xfrm>
            <a:off x="5248275" y="7283450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54438" name="Rectangle 166"/>
          <p:cNvSpPr>
            <a:spLocks noChangeArrowheads="1"/>
          </p:cNvSpPr>
          <p:nvPr/>
        </p:nvSpPr>
        <p:spPr bwMode="auto">
          <a:xfrm>
            <a:off x="136525" y="7537450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http://catalogue.bnf.fr/ark:/12148/cb40916184t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4439" name="Text Box 167"/>
          <p:cNvSpPr txBox="1">
            <a:spLocks noChangeArrowheads="1"/>
          </p:cNvSpPr>
          <p:nvPr/>
        </p:nvSpPr>
        <p:spPr bwMode="auto">
          <a:xfrm>
            <a:off x="2447925" y="7246938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54440" name="AutoShape 168"/>
          <p:cNvCxnSpPr>
            <a:cxnSpLocks noChangeShapeType="1"/>
            <a:stCxn id="54441" idx="3"/>
            <a:endCxn id="54443" idx="1"/>
          </p:cNvCxnSpPr>
          <p:nvPr/>
        </p:nvCxnSpPr>
        <p:spPr bwMode="auto">
          <a:xfrm>
            <a:off x="10874375" y="4692427"/>
            <a:ext cx="639763" cy="432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41" name="Rectangle 169"/>
          <p:cNvSpPr>
            <a:spLocks noChangeArrowheads="1"/>
          </p:cNvSpPr>
          <p:nvPr/>
        </p:nvSpPr>
        <p:spPr bwMode="auto">
          <a:xfrm>
            <a:off x="9290050" y="4512246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54442" name="Text Box 170"/>
          <p:cNvSpPr txBox="1">
            <a:spLocks noChangeArrowheads="1"/>
          </p:cNvSpPr>
          <p:nvPr/>
        </p:nvSpPr>
        <p:spPr bwMode="auto">
          <a:xfrm>
            <a:off x="8993188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54443" name="Rectangle 171"/>
          <p:cNvSpPr>
            <a:spLocks noChangeArrowheads="1"/>
          </p:cNvSpPr>
          <p:nvPr/>
        </p:nvSpPr>
        <p:spPr bwMode="auto">
          <a:xfrm>
            <a:off x="11514138" y="4945063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sp>
        <p:nvSpPr>
          <p:cNvPr id="54444" name="Text Box 172"/>
          <p:cNvSpPr txBox="1">
            <a:spLocks noChangeArrowheads="1"/>
          </p:cNvSpPr>
          <p:nvPr/>
        </p:nvSpPr>
        <p:spPr bwMode="auto">
          <a:xfrm>
            <a:off x="10937875" y="4584700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cxnSp>
        <p:nvCxnSpPr>
          <p:cNvPr id="139" name="AutoShape 89"/>
          <p:cNvCxnSpPr>
            <a:cxnSpLocks noChangeShapeType="1"/>
            <a:stCxn id="141" idx="2"/>
            <a:endCxn id="145" idx="3"/>
          </p:cNvCxnSpPr>
          <p:nvPr/>
        </p:nvCxnSpPr>
        <p:spPr bwMode="auto">
          <a:xfrm flipH="1">
            <a:off x="1828801" y="1990067"/>
            <a:ext cx="756195" cy="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Text Box 90"/>
          <p:cNvSpPr txBox="1">
            <a:spLocks noChangeArrowheads="1"/>
          </p:cNvSpPr>
          <p:nvPr/>
        </p:nvSpPr>
        <p:spPr bwMode="auto">
          <a:xfrm>
            <a:off x="1360240" y="1573634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41" name="Oval 91"/>
          <p:cNvSpPr>
            <a:spLocks noChangeArrowheads="1"/>
          </p:cNvSpPr>
          <p:nvPr/>
        </p:nvSpPr>
        <p:spPr bwMode="auto">
          <a:xfrm>
            <a:off x="2584996" y="1666217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Hamlet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(an opera by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81870" y="2547541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3" name="AutoShape 69"/>
          <p:cNvCxnSpPr>
            <a:cxnSpLocks noChangeShapeType="1"/>
            <a:stCxn id="145" idx="2"/>
            <a:endCxn id="142" idx="0"/>
          </p:cNvCxnSpPr>
          <p:nvPr/>
        </p:nvCxnSpPr>
        <p:spPr bwMode="auto">
          <a:xfrm>
            <a:off x="1123058" y="2170535"/>
            <a:ext cx="316434" cy="3770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88"/>
          <p:cNvSpPr txBox="1">
            <a:spLocks noChangeArrowheads="1"/>
          </p:cNvSpPr>
          <p:nvPr/>
        </p:nvSpPr>
        <p:spPr bwMode="auto">
          <a:xfrm>
            <a:off x="1335881" y="2202655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17315" y="1810172"/>
            <a:ext cx="1411486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55" name="Rectangle 129"/>
          <p:cNvSpPr>
            <a:spLocks noChangeArrowheads="1"/>
          </p:cNvSpPr>
          <p:nvPr/>
        </p:nvSpPr>
        <p:spPr bwMode="auto">
          <a:xfrm>
            <a:off x="2802980" y="4010025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{costume design}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56" name="AutoShape 130"/>
          <p:cNvCxnSpPr>
            <a:cxnSpLocks noChangeShapeType="1"/>
            <a:stCxn id="157" idx="3"/>
            <a:endCxn id="155" idx="0"/>
          </p:cNvCxnSpPr>
          <p:nvPr/>
        </p:nvCxnSpPr>
        <p:spPr bwMode="auto">
          <a:xfrm flipH="1">
            <a:off x="3451474" y="3797575"/>
            <a:ext cx="488426" cy="212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Oval 131"/>
          <p:cNvSpPr>
            <a:spLocks noChangeArrowheads="1"/>
          </p:cNvSpPr>
          <p:nvPr/>
        </p:nvSpPr>
        <p:spPr bwMode="auto">
          <a:xfrm>
            <a:off x="3918744" y="3674268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8" name="Text Box 132"/>
          <p:cNvSpPr txBox="1">
            <a:spLocks noChangeArrowheads="1"/>
          </p:cNvSpPr>
          <p:nvPr/>
        </p:nvSpPr>
        <p:spPr bwMode="auto">
          <a:xfrm>
            <a:off x="3656509" y="3799681"/>
            <a:ext cx="585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P69.1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E </a:t>
            </a:r>
            <a:r>
              <a:rPr lang="en-GB" sz="5600" dirty="0" smtClean="0"/>
              <a:t>/ FRBR</a:t>
            </a:r>
            <a:r>
              <a:rPr lang="en-GB" sz="5600" baseline="-25000" dirty="0" smtClean="0"/>
              <a:t>OO</a:t>
            </a:r>
            <a:r>
              <a:rPr lang="en-GB" sz="5600" dirty="0" smtClean="0"/>
              <a:t> (alternate)</a:t>
            </a:r>
            <a:endParaRPr lang="en-GB" sz="5600" baseline="-25000" dirty="0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7185025" y="4508500"/>
            <a:ext cx="12319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608712" y="4508500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E29 Design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or Procedure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905700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639763" y="5016500"/>
            <a:ext cx="2079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{Albert, Alfred (1814?-1879)}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279400" y="6096000"/>
            <a:ext cx="20177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{Lormier, Paul (1813-1895)}</a:t>
            </a:r>
          </a:p>
        </p:txBody>
      </p:sp>
      <p:cxnSp>
        <p:nvCxnSpPr>
          <p:cNvPr id="54298" name="AutoShape 26"/>
          <p:cNvCxnSpPr>
            <a:cxnSpLocks noChangeShapeType="1"/>
            <a:stCxn id="54321" idx="1"/>
            <a:endCxn id="54296" idx="3"/>
          </p:cNvCxnSpPr>
          <p:nvPr/>
        </p:nvCxnSpPr>
        <p:spPr bwMode="auto">
          <a:xfrm flipH="1" flipV="1">
            <a:off x="2719388" y="5197475"/>
            <a:ext cx="1377950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AutoShape 27"/>
          <p:cNvCxnSpPr>
            <a:cxnSpLocks noChangeShapeType="1"/>
            <a:stCxn id="54321" idx="1"/>
            <a:endCxn id="54297" idx="3"/>
          </p:cNvCxnSpPr>
          <p:nvPr/>
        </p:nvCxnSpPr>
        <p:spPr bwMode="auto">
          <a:xfrm flipH="1" flipV="1">
            <a:off x="2297113" y="6276975"/>
            <a:ext cx="1800225" cy="73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1275556" y="5592763"/>
            <a:ext cx="1092994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{draughtsman}</a:t>
            </a:r>
          </a:p>
        </p:txBody>
      </p:sp>
      <p:cxnSp>
        <p:nvCxnSpPr>
          <p:cNvPr id="54302" name="AutoShape 30"/>
          <p:cNvCxnSpPr>
            <a:cxnSpLocks noChangeShapeType="1"/>
            <a:stCxn id="54311" idx="2"/>
            <a:endCxn id="54300" idx="3"/>
          </p:cNvCxnSpPr>
          <p:nvPr/>
        </p:nvCxnSpPr>
        <p:spPr bwMode="auto">
          <a:xfrm flipH="1">
            <a:off x="2368550" y="5664994"/>
            <a:ext cx="792163" cy="107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3" name="AutoShape 31"/>
          <p:cNvCxnSpPr>
            <a:cxnSpLocks noChangeShapeType="1"/>
            <a:stCxn id="54312" idx="1"/>
            <a:endCxn id="54300" idx="3"/>
          </p:cNvCxnSpPr>
          <p:nvPr/>
        </p:nvCxnSpPr>
        <p:spPr bwMode="auto">
          <a:xfrm flipH="1" flipV="1">
            <a:off x="2368550" y="5772944"/>
            <a:ext cx="1029219" cy="488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5" name="AutoShape 33"/>
          <p:cNvCxnSpPr>
            <a:cxnSpLocks noChangeShapeType="1"/>
            <a:stCxn id="54318" idx="0"/>
            <a:endCxn id="54285" idx="2"/>
          </p:cNvCxnSpPr>
          <p:nvPr/>
        </p:nvCxnSpPr>
        <p:spPr bwMode="auto">
          <a:xfrm flipH="1" flipV="1">
            <a:off x="7800975" y="4868863"/>
            <a:ext cx="1588" cy="3603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6" name="AutoShape 34"/>
          <p:cNvCxnSpPr>
            <a:cxnSpLocks noChangeShapeType="1"/>
            <a:stCxn id="54321" idx="3"/>
            <a:endCxn id="54285" idx="2"/>
          </p:cNvCxnSpPr>
          <p:nvPr/>
        </p:nvCxnSpPr>
        <p:spPr bwMode="auto">
          <a:xfrm flipV="1">
            <a:off x="5686425" y="4868863"/>
            <a:ext cx="2114550" cy="14803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7" name="AutoShape 35"/>
          <p:cNvCxnSpPr>
            <a:cxnSpLocks noChangeShapeType="1"/>
            <a:stCxn id="54321" idx="1"/>
            <a:endCxn id="54326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8" name="AutoShape 36"/>
          <p:cNvCxnSpPr>
            <a:cxnSpLocks noChangeShapeType="1"/>
            <a:stCxn id="54326" idx="1"/>
            <a:endCxn id="54328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9" name="AutoShape 37"/>
          <p:cNvCxnSpPr>
            <a:cxnSpLocks noChangeShapeType="1"/>
            <a:stCxn id="54318" idx="1"/>
            <a:endCxn id="54333" idx="3"/>
          </p:cNvCxnSpPr>
          <p:nvPr/>
        </p:nvCxnSpPr>
        <p:spPr bwMode="auto">
          <a:xfrm flipH="1" flipV="1">
            <a:off x="5967413" y="7969250"/>
            <a:ext cx="12207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10" name="AutoShape 38"/>
          <p:cNvCxnSpPr>
            <a:cxnSpLocks noChangeShapeType="1"/>
            <a:stCxn id="54333" idx="1"/>
            <a:endCxn id="54336" idx="3"/>
          </p:cNvCxnSpPr>
          <p:nvPr/>
        </p:nvCxnSpPr>
        <p:spPr bwMode="auto">
          <a:xfrm flipH="1">
            <a:off x="4384675" y="7969250"/>
            <a:ext cx="792163" cy="3603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11" name="Oval 39"/>
          <p:cNvSpPr>
            <a:spLocks noChangeArrowheads="1"/>
          </p:cNvSpPr>
          <p:nvPr/>
        </p:nvSpPr>
        <p:spPr bwMode="auto">
          <a:xfrm>
            <a:off x="3160713" y="55927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12" name="Oval 40"/>
          <p:cNvSpPr>
            <a:spLocks noChangeArrowheads="1"/>
          </p:cNvSpPr>
          <p:nvPr/>
        </p:nvSpPr>
        <p:spPr bwMode="auto">
          <a:xfrm>
            <a:off x="3376613" y="62404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2871788" y="52324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2297113" y="63134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513013" y="54483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2800350" y="58086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F4 Manifestation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Singleton</a:t>
            </a: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6729412" y="6790532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Creation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5405124" y="5439589"/>
            <a:ext cx="13452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 </a:t>
            </a:r>
            <a:r>
              <a:rPr lang="en-GB" sz="1200" i="1" dirty="0"/>
              <a:t>created</a:t>
            </a:r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54328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“1868”</a:t>
            </a:r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4333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1936750" y="8905875"/>
            <a:ext cx="35274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Bibliothèque-musée de l'opéra, D216-23 (1-27)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35" name="AutoShape 63"/>
          <p:cNvCxnSpPr>
            <a:cxnSpLocks noChangeShapeType="1"/>
            <a:stCxn id="54318" idx="1"/>
            <a:endCxn id="54334" idx="3"/>
          </p:cNvCxnSpPr>
          <p:nvPr/>
        </p:nvCxnSpPr>
        <p:spPr bwMode="auto">
          <a:xfrm flipH="1">
            <a:off x="5464175" y="8653463"/>
            <a:ext cx="17240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36" name="Rectangle 64"/>
          <p:cNvSpPr>
            <a:spLocks noChangeArrowheads="1"/>
          </p:cNvSpPr>
          <p:nvPr/>
        </p:nvSpPr>
        <p:spPr bwMode="auto">
          <a:xfrm>
            <a:off x="1360488" y="8040688"/>
            <a:ext cx="30241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Bibliothèque-musée de l'opéra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4155405" y="7635876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54340" name="Rectangle 68"/>
          <p:cNvSpPr>
            <a:spLocks noChangeArrowheads="1"/>
          </p:cNvSpPr>
          <p:nvPr/>
        </p:nvSpPr>
        <p:spPr bwMode="auto">
          <a:xfrm>
            <a:off x="10001250" y="7321550"/>
            <a:ext cx="2376488" cy="7191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trente-quatre maquettes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costumes / par Paul Lormier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et Alfred Albert]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41" name="AutoShape 69"/>
          <p:cNvCxnSpPr>
            <a:cxnSpLocks noChangeShapeType="1"/>
            <a:stCxn id="54318" idx="3"/>
            <a:endCxn id="54340" idx="1"/>
          </p:cNvCxnSpPr>
          <p:nvPr/>
        </p:nvCxnSpPr>
        <p:spPr bwMode="auto">
          <a:xfrm flipV="1">
            <a:off x="8416925" y="7681913"/>
            <a:ext cx="1584325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42" name="Text Box 70"/>
          <p:cNvSpPr txBox="1">
            <a:spLocks noChangeArrowheads="1"/>
          </p:cNvSpPr>
          <p:nvPr/>
        </p:nvSpPr>
        <p:spPr bwMode="auto">
          <a:xfrm>
            <a:off x="8489032" y="775292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54343" name="Rectangle 71"/>
          <p:cNvSpPr>
            <a:spLocks noChangeArrowheads="1"/>
          </p:cNvSpPr>
          <p:nvPr/>
        </p:nvSpPr>
        <p:spPr bwMode="auto">
          <a:xfrm>
            <a:off x="10186194" y="3614330"/>
            <a:ext cx="10080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{drawing}</a:t>
            </a:r>
          </a:p>
        </p:txBody>
      </p:sp>
      <p:cxnSp>
        <p:nvCxnSpPr>
          <p:cNvPr id="54344" name="AutoShape 72"/>
          <p:cNvCxnSpPr>
            <a:cxnSpLocks noChangeShapeType="1"/>
            <a:stCxn id="54285" idx="3"/>
            <a:endCxn id="54343" idx="1"/>
          </p:cNvCxnSpPr>
          <p:nvPr/>
        </p:nvCxnSpPr>
        <p:spPr bwMode="auto">
          <a:xfrm flipV="1">
            <a:off x="8416925" y="3938180"/>
            <a:ext cx="1769269" cy="75050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9076134" y="3800861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54349" name="Rectangle 77"/>
          <p:cNvSpPr>
            <a:spLocks noChangeArrowheads="1"/>
          </p:cNvSpPr>
          <p:nvPr/>
        </p:nvSpPr>
        <p:spPr bwMode="auto">
          <a:xfrm>
            <a:off x="9137650" y="8904288"/>
            <a:ext cx="3527425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34 dess. : crayon, plume, lavis d'encre, aquarelle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H. 170-305 x L. 130-225 mm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4350" name="AutoShape 78"/>
          <p:cNvCxnSpPr>
            <a:cxnSpLocks noChangeShapeType="1"/>
            <a:stCxn id="54318" idx="3"/>
            <a:endCxn id="54349" idx="0"/>
          </p:cNvCxnSpPr>
          <p:nvPr/>
        </p:nvCxnSpPr>
        <p:spPr bwMode="auto">
          <a:xfrm>
            <a:off x="8416925" y="8653463"/>
            <a:ext cx="2484438" cy="250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51" name="Text Box 79"/>
          <p:cNvSpPr txBox="1">
            <a:spLocks noChangeArrowheads="1"/>
          </p:cNvSpPr>
          <p:nvPr/>
        </p:nvSpPr>
        <p:spPr bwMode="auto">
          <a:xfrm>
            <a:off x="8848725" y="8472488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54356" name="Rectangle 84"/>
          <p:cNvSpPr>
            <a:spLocks noChangeArrowheads="1"/>
          </p:cNvSpPr>
          <p:nvPr/>
        </p:nvSpPr>
        <p:spPr bwMode="auto">
          <a:xfrm>
            <a:off x="11225213" y="81137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54357" name="AutoShape 85"/>
          <p:cNvCxnSpPr>
            <a:cxnSpLocks noChangeShapeType="1"/>
            <a:stCxn id="54358" idx="6"/>
            <a:endCxn id="54356" idx="1"/>
          </p:cNvCxnSpPr>
          <p:nvPr/>
        </p:nvCxnSpPr>
        <p:spPr bwMode="auto">
          <a:xfrm flipV="1">
            <a:off x="9496425" y="8294688"/>
            <a:ext cx="1728788" cy="466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58" name="Oval 86"/>
          <p:cNvSpPr>
            <a:spLocks noChangeArrowheads="1"/>
          </p:cNvSpPr>
          <p:nvPr/>
        </p:nvSpPr>
        <p:spPr bwMode="auto">
          <a:xfrm>
            <a:off x="9351963" y="8688388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359" name="Text Box 87"/>
          <p:cNvSpPr txBox="1">
            <a:spLocks noChangeArrowheads="1"/>
          </p:cNvSpPr>
          <p:nvPr/>
        </p:nvSpPr>
        <p:spPr bwMode="auto">
          <a:xfrm>
            <a:off x="102171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54380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</a:t>
            </a:r>
          </a:p>
        </p:txBody>
      </p:sp>
      <p:cxnSp>
        <p:nvCxnSpPr>
          <p:cNvPr id="54398" name="AutoShape 126"/>
          <p:cNvCxnSpPr>
            <a:cxnSpLocks noChangeShapeType="1"/>
            <a:stCxn id="54399" idx="1"/>
            <a:endCxn id="141" idx="6"/>
          </p:cNvCxnSpPr>
          <p:nvPr/>
        </p:nvCxnSpPr>
        <p:spPr bwMode="auto">
          <a:xfrm flipH="1" flipV="1">
            <a:off x="3664496" y="1990067"/>
            <a:ext cx="1116260" cy="14670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99" name="Rectangle 127"/>
          <p:cNvSpPr>
            <a:spLocks noChangeArrowheads="1"/>
          </p:cNvSpPr>
          <p:nvPr/>
        </p:nvSpPr>
        <p:spPr bwMode="auto">
          <a:xfrm>
            <a:off x="4780756" y="1956594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54400" name="Text Box 128"/>
          <p:cNvSpPr txBox="1">
            <a:spLocks noChangeArrowheads="1"/>
          </p:cNvSpPr>
          <p:nvPr/>
        </p:nvSpPr>
        <p:spPr bwMode="auto">
          <a:xfrm>
            <a:off x="3671094" y="1643855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used</a:t>
            </a:r>
            <a:br>
              <a:rPr lang="en-GB" sz="1200" i="1" dirty="0"/>
            </a:br>
            <a:r>
              <a:rPr lang="en-GB" sz="1200" i="1" dirty="0"/>
              <a:t>specific object</a:t>
            </a:r>
          </a:p>
        </p:txBody>
      </p:sp>
      <p:sp>
        <p:nvSpPr>
          <p:cNvPr id="54401" name="Rectangle 129"/>
          <p:cNvSpPr>
            <a:spLocks noChangeArrowheads="1"/>
          </p:cNvSpPr>
          <p:nvPr/>
        </p:nvSpPr>
        <p:spPr bwMode="auto">
          <a:xfrm>
            <a:off x="3094038" y="2412999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54402" name="AutoShape 130"/>
          <p:cNvCxnSpPr>
            <a:cxnSpLocks noChangeShapeType="1"/>
            <a:stCxn id="54403" idx="3"/>
            <a:endCxn id="54401" idx="0"/>
          </p:cNvCxnSpPr>
          <p:nvPr/>
        </p:nvCxnSpPr>
        <p:spPr bwMode="auto">
          <a:xfrm flipH="1">
            <a:off x="3742532" y="2136356"/>
            <a:ext cx="591192" cy="27664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03" name="Oval 131"/>
          <p:cNvSpPr>
            <a:spLocks noChangeArrowheads="1"/>
          </p:cNvSpPr>
          <p:nvPr/>
        </p:nvSpPr>
        <p:spPr bwMode="auto">
          <a:xfrm>
            <a:off x="4312568" y="2013049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404" name="Text Box 132"/>
          <p:cNvSpPr txBox="1">
            <a:spLocks noChangeArrowheads="1"/>
          </p:cNvSpPr>
          <p:nvPr/>
        </p:nvSpPr>
        <p:spPr bwMode="auto">
          <a:xfrm>
            <a:off x="3947567" y="220265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sp>
        <p:nvSpPr>
          <p:cNvPr id="54405" name="Rectangle 133"/>
          <p:cNvSpPr>
            <a:spLocks noChangeArrowheads="1"/>
          </p:cNvSpPr>
          <p:nvPr/>
        </p:nvSpPr>
        <p:spPr bwMode="auto">
          <a:xfrm>
            <a:off x="2513013" y="336073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54406" name="Rectangle 134"/>
          <p:cNvSpPr>
            <a:spLocks noChangeArrowheads="1"/>
          </p:cNvSpPr>
          <p:nvPr/>
        </p:nvSpPr>
        <p:spPr bwMode="auto">
          <a:xfrm>
            <a:off x="385763" y="3829050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54407" name="Rectangle 135"/>
          <p:cNvSpPr>
            <a:spLocks noChangeArrowheads="1"/>
          </p:cNvSpPr>
          <p:nvPr/>
        </p:nvSpPr>
        <p:spPr bwMode="auto">
          <a:xfrm>
            <a:off x="1936750" y="4440238"/>
            <a:ext cx="1439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sp>
        <p:nvSpPr>
          <p:cNvPr id="54408" name="Rectangle 136"/>
          <p:cNvSpPr>
            <a:spLocks noChangeArrowheads="1"/>
          </p:cNvSpPr>
          <p:nvPr/>
        </p:nvSpPr>
        <p:spPr bwMode="auto">
          <a:xfrm>
            <a:off x="207963" y="4513263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54409" name="Rectangle 137"/>
          <p:cNvSpPr>
            <a:spLocks noChangeArrowheads="1"/>
          </p:cNvSpPr>
          <p:nvPr/>
        </p:nvSpPr>
        <p:spPr bwMode="auto">
          <a:xfrm>
            <a:off x="6493272" y="2272507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4410" name="Rectangle 138"/>
          <p:cNvSpPr>
            <a:spLocks noChangeArrowheads="1"/>
          </p:cNvSpPr>
          <p:nvPr/>
        </p:nvSpPr>
        <p:spPr bwMode="auto">
          <a:xfrm>
            <a:off x="5176838" y="3287713"/>
            <a:ext cx="24479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54411" name="AutoShape 139"/>
          <p:cNvCxnSpPr>
            <a:cxnSpLocks noChangeShapeType="1"/>
            <a:stCxn id="54399" idx="2"/>
            <a:endCxn id="54405" idx="0"/>
          </p:cNvCxnSpPr>
          <p:nvPr/>
        </p:nvCxnSpPr>
        <p:spPr bwMode="auto">
          <a:xfrm flipH="1">
            <a:off x="3161507" y="2316956"/>
            <a:ext cx="2267743" cy="10437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2" name="AutoShape 140"/>
          <p:cNvCxnSpPr>
            <a:cxnSpLocks noChangeShapeType="1"/>
            <a:stCxn id="54399" idx="3"/>
            <a:endCxn id="54409" idx="1"/>
          </p:cNvCxnSpPr>
          <p:nvPr/>
        </p:nvCxnSpPr>
        <p:spPr bwMode="auto">
          <a:xfrm>
            <a:off x="6077744" y="2136775"/>
            <a:ext cx="415528" cy="3159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3" name="AutoShape 141"/>
          <p:cNvCxnSpPr>
            <a:cxnSpLocks noChangeShapeType="1"/>
            <a:stCxn id="54399" idx="3"/>
            <a:endCxn id="54410" idx="0"/>
          </p:cNvCxnSpPr>
          <p:nvPr/>
        </p:nvCxnSpPr>
        <p:spPr bwMode="auto">
          <a:xfrm>
            <a:off x="6077744" y="2136775"/>
            <a:ext cx="323057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4" name="AutoShape 142"/>
          <p:cNvCxnSpPr>
            <a:cxnSpLocks noChangeShapeType="1"/>
            <a:stCxn id="54406" idx="0"/>
            <a:endCxn id="54405" idx="1"/>
          </p:cNvCxnSpPr>
          <p:nvPr/>
        </p:nvCxnSpPr>
        <p:spPr bwMode="auto">
          <a:xfrm flipV="1">
            <a:off x="1035050" y="3541713"/>
            <a:ext cx="1477963" cy="2873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5" name="AutoShape 143"/>
          <p:cNvCxnSpPr>
            <a:cxnSpLocks noChangeShapeType="1"/>
            <a:stCxn id="54406" idx="3"/>
            <a:endCxn id="54407" idx="1"/>
          </p:cNvCxnSpPr>
          <p:nvPr/>
        </p:nvCxnSpPr>
        <p:spPr bwMode="auto">
          <a:xfrm>
            <a:off x="1682750" y="4010025"/>
            <a:ext cx="254000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16" name="AutoShape 144"/>
          <p:cNvCxnSpPr>
            <a:cxnSpLocks noChangeShapeType="1"/>
            <a:stCxn id="54417" idx="3"/>
            <a:endCxn id="54408" idx="0"/>
          </p:cNvCxnSpPr>
          <p:nvPr/>
        </p:nvCxnSpPr>
        <p:spPr bwMode="auto">
          <a:xfrm flipH="1">
            <a:off x="820738" y="4348163"/>
            <a:ext cx="920750" cy="1651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17" name="Oval 145"/>
          <p:cNvSpPr>
            <a:spLocks noChangeArrowheads="1"/>
          </p:cNvSpPr>
          <p:nvPr/>
        </p:nvSpPr>
        <p:spPr bwMode="auto">
          <a:xfrm>
            <a:off x="1720850" y="42243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418" name="Text Box 146"/>
          <p:cNvSpPr txBox="1">
            <a:spLocks noChangeArrowheads="1"/>
          </p:cNvSpPr>
          <p:nvPr/>
        </p:nvSpPr>
        <p:spPr bwMode="auto">
          <a:xfrm>
            <a:off x="6195218" y="270152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54419" name="Text Box 147"/>
          <p:cNvSpPr txBox="1">
            <a:spLocks noChangeArrowheads="1"/>
          </p:cNvSpPr>
          <p:nvPr/>
        </p:nvSpPr>
        <p:spPr bwMode="auto">
          <a:xfrm>
            <a:off x="6256338" y="2043112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54420" name="Text Box 148"/>
          <p:cNvSpPr txBox="1">
            <a:spLocks noChangeArrowheads="1"/>
          </p:cNvSpPr>
          <p:nvPr/>
        </p:nvSpPr>
        <p:spPr bwMode="auto">
          <a:xfrm>
            <a:off x="2297113" y="307181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R25 performed</a:t>
            </a:r>
          </a:p>
        </p:txBody>
      </p:sp>
      <p:sp>
        <p:nvSpPr>
          <p:cNvPr id="54421" name="Text Box 149"/>
          <p:cNvSpPr txBox="1">
            <a:spLocks noChangeArrowheads="1"/>
          </p:cNvSpPr>
          <p:nvPr/>
        </p:nvSpPr>
        <p:spPr bwMode="auto">
          <a:xfrm>
            <a:off x="1287463" y="3576638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54422" name="Text Box 150"/>
          <p:cNvSpPr txBox="1">
            <a:spLocks noChangeArrowheads="1"/>
          </p:cNvSpPr>
          <p:nvPr/>
        </p:nvSpPr>
        <p:spPr bwMode="auto">
          <a:xfrm>
            <a:off x="1768475" y="4008438"/>
            <a:ext cx="96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</a:t>
            </a:r>
            <a:br>
              <a:rPr lang="en-GB" sz="1200" i="1"/>
            </a:br>
            <a:r>
              <a:rPr lang="en-GB" sz="1200" i="1"/>
              <a:t>out by</a:t>
            </a:r>
          </a:p>
        </p:txBody>
      </p:sp>
      <p:sp>
        <p:nvSpPr>
          <p:cNvPr id="54423" name="Text Box 151"/>
          <p:cNvSpPr txBox="1">
            <a:spLocks noChangeArrowheads="1"/>
          </p:cNvSpPr>
          <p:nvPr/>
        </p:nvSpPr>
        <p:spPr bwMode="auto">
          <a:xfrm>
            <a:off x="1066800" y="422433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54425" name="AutoShape 153"/>
          <p:cNvCxnSpPr>
            <a:cxnSpLocks noChangeShapeType="1"/>
            <a:stCxn id="54405" idx="3"/>
            <a:endCxn id="54288" idx="1"/>
          </p:cNvCxnSpPr>
          <p:nvPr/>
        </p:nvCxnSpPr>
        <p:spPr bwMode="auto">
          <a:xfrm>
            <a:off x="3810000" y="3540919"/>
            <a:ext cx="1798712" cy="11477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27" name="Text Box 155"/>
          <p:cNvSpPr txBox="1">
            <a:spLocks noChangeArrowheads="1"/>
          </p:cNvSpPr>
          <p:nvPr/>
        </p:nvSpPr>
        <p:spPr bwMode="auto">
          <a:xfrm>
            <a:off x="4672187" y="3947537"/>
            <a:ext cx="18726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 has association with</a:t>
            </a:r>
            <a:endParaRPr lang="en-GB" sz="1200" i="1" dirty="0"/>
          </a:p>
        </p:txBody>
      </p:sp>
      <p:cxnSp>
        <p:nvCxnSpPr>
          <p:cNvPr id="54434" name="AutoShape 162"/>
          <p:cNvCxnSpPr>
            <a:cxnSpLocks noChangeShapeType="1"/>
            <a:stCxn id="54436" idx="3"/>
            <a:endCxn id="54318" idx="0"/>
          </p:cNvCxnSpPr>
          <p:nvPr/>
        </p:nvCxnSpPr>
        <p:spPr bwMode="auto">
          <a:xfrm>
            <a:off x="5253038" y="7321550"/>
            <a:ext cx="2549525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435" name="AutoShape 163"/>
          <p:cNvCxnSpPr>
            <a:cxnSpLocks noChangeShapeType="1"/>
            <a:stCxn id="54436" idx="1"/>
            <a:endCxn id="54438" idx="3"/>
          </p:cNvCxnSpPr>
          <p:nvPr/>
        </p:nvCxnSpPr>
        <p:spPr bwMode="auto">
          <a:xfrm flipH="1">
            <a:off x="3521075" y="7321550"/>
            <a:ext cx="647700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36" name="Rectangle 164"/>
          <p:cNvSpPr>
            <a:spLocks noChangeArrowheads="1"/>
          </p:cNvSpPr>
          <p:nvPr/>
        </p:nvSpPr>
        <p:spPr bwMode="auto">
          <a:xfrm>
            <a:off x="4168775" y="7140575"/>
            <a:ext cx="10842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54437" name="Text Box 165"/>
          <p:cNvSpPr txBox="1">
            <a:spLocks noChangeArrowheads="1"/>
          </p:cNvSpPr>
          <p:nvPr/>
        </p:nvSpPr>
        <p:spPr bwMode="auto">
          <a:xfrm>
            <a:off x="5510526" y="7297738"/>
            <a:ext cx="1239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54438" name="Rectangle 166"/>
          <p:cNvSpPr>
            <a:spLocks noChangeArrowheads="1"/>
          </p:cNvSpPr>
          <p:nvPr/>
        </p:nvSpPr>
        <p:spPr bwMode="auto">
          <a:xfrm>
            <a:off x="136525" y="7537450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http://catalogue.bnf.fr/ark:/12148/cb40916184t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4439" name="Text Box 167"/>
          <p:cNvSpPr txBox="1">
            <a:spLocks noChangeArrowheads="1"/>
          </p:cNvSpPr>
          <p:nvPr/>
        </p:nvSpPr>
        <p:spPr bwMode="auto">
          <a:xfrm>
            <a:off x="2447925" y="7246938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54440" name="AutoShape 168"/>
          <p:cNvCxnSpPr>
            <a:cxnSpLocks noChangeShapeType="1"/>
            <a:stCxn id="54441" idx="3"/>
            <a:endCxn id="54443" idx="1"/>
          </p:cNvCxnSpPr>
          <p:nvPr/>
        </p:nvCxnSpPr>
        <p:spPr bwMode="auto">
          <a:xfrm>
            <a:off x="10874375" y="4692427"/>
            <a:ext cx="639763" cy="432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441" name="Rectangle 169"/>
          <p:cNvSpPr>
            <a:spLocks noChangeArrowheads="1"/>
          </p:cNvSpPr>
          <p:nvPr/>
        </p:nvSpPr>
        <p:spPr bwMode="auto">
          <a:xfrm>
            <a:off x="9290050" y="4512246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54443" name="Rectangle 171"/>
          <p:cNvSpPr>
            <a:spLocks noChangeArrowheads="1"/>
          </p:cNvSpPr>
          <p:nvPr/>
        </p:nvSpPr>
        <p:spPr bwMode="auto">
          <a:xfrm>
            <a:off x="11514138" y="4945063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sp>
        <p:nvSpPr>
          <p:cNvPr id="54444" name="Text Box 172"/>
          <p:cNvSpPr txBox="1">
            <a:spLocks noChangeArrowheads="1"/>
          </p:cNvSpPr>
          <p:nvPr/>
        </p:nvSpPr>
        <p:spPr bwMode="auto">
          <a:xfrm>
            <a:off x="10937875" y="4584700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cxnSp>
        <p:nvCxnSpPr>
          <p:cNvPr id="139" name="AutoShape 89"/>
          <p:cNvCxnSpPr>
            <a:cxnSpLocks noChangeShapeType="1"/>
            <a:stCxn id="141" idx="2"/>
            <a:endCxn id="145" idx="3"/>
          </p:cNvCxnSpPr>
          <p:nvPr/>
        </p:nvCxnSpPr>
        <p:spPr bwMode="auto">
          <a:xfrm flipH="1">
            <a:off x="1865314" y="1990067"/>
            <a:ext cx="719682" cy="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Text Box 90"/>
          <p:cNvSpPr txBox="1">
            <a:spLocks noChangeArrowheads="1"/>
          </p:cNvSpPr>
          <p:nvPr/>
        </p:nvSpPr>
        <p:spPr bwMode="auto">
          <a:xfrm>
            <a:off x="1360240" y="1573634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41" name="Oval 91"/>
          <p:cNvSpPr>
            <a:spLocks noChangeArrowheads="1"/>
          </p:cNvSpPr>
          <p:nvPr/>
        </p:nvSpPr>
        <p:spPr bwMode="auto">
          <a:xfrm>
            <a:off x="2584996" y="1666217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Hamlet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(an opera by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81870" y="2547541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3" name="AutoShape 69"/>
          <p:cNvCxnSpPr>
            <a:cxnSpLocks noChangeShapeType="1"/>
            <a:stCxn id="145" idx="2"/>
            <a:endCxn id="142" idx="0"/>
          </p:cNvCxnSpPr>
          <p:nvPr/>
        </p:nvCxnSpPr>
        <p:spPr bwMode="auto">
          <a:xfrm>
            <a:off x="1123058" y="2170535"/>
            <a:ext cx="316434" cy="3770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88"/>
          <p:cNvSpPr txBox="1">
            <a:spLocks noChangeArrowheads="1"/>
          </p:cNvSpPr>
          <p:nvPr/>
        </p:nvSpPr>
        <p:spPr bwMode="auto">
          <a:xfrm>
            <a:off x="1335881" y="2202655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380802" y="1810172"/>
            <a:ext cx="14845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55" name="Rectangle 129"/>
          <p:cNvSpPr>
            <a:spLocks noChangeArrowheads="1"/>
          </p:cNvSpPr>
          <p:nvPr/>
        </p:nvSpPr>
        <p:spPr bwMode="auto">
          <a:xfrm>
            <a:off x="3687762" y="4379913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{costume design}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56" name="AutoShape 130"/>
          <p:cNvCxnSpPr>
            <a:cxnSpLocks noChangeShapeType="1"/>
            <a:stCxn id="157" idx="4"/>
            <a:endCxn id="155" idx="0"/>
          </p:cNvCxnSpPr>
          <p:nvPr/>
        </p:nvCxnSpPr>
        <p:spPr bwMode="auto">
          <a:xfrm>
            <a:off x="4312345" y="3936504"/>
            <a:ext cx="23911" cy="44340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Oval 131"/>
          <p:cNvSpPr>
            <a:spLocks noChangeArrowheads="1"/>
          </p:cNvSpPr>
          <p:nvPr/>
        </p:nvSpPr>
        <p:spPr bwMode="auto">
          <a:xfrm>
            <a:off x="4240114" y="3792041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8" name="Text Box 132"/>
          <p:cNvSpPr txBox="1">
            <a:spLocks noChangeArrowheads="1"/>
          </p:cNvSpPr>
          <p:nvPr/>
        </p:nvSpPr>
        <p:spPr bwMode="auto">
          <a:xfrm>
            <a:off x="3758874" y="3976300"/>
            <a:ext cx="585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P69.1</a:t>
            </a:r>
            <a:endParaRPr lang="en-GB" sz="1200" i="1" dirty="0"/>
          </a:p>
        </p:txBody>
      </p:sp>
      <p:cxnSp>
        <p:nvCxnSpPr>
          <p:cNvPr id="123" name="AutoShape 33"/>
          <p:cNvCxnSpPr>
            <a:cxnSpLocks noChangeShapeType="1"/>
            <a:stCxn id="54318" idx="0"/>
            <a:endCxn id="54441" idx="2"/>
          </p:cNvCxnSpPr>
          <p:nvPr/>
        </p:nvCxnSpPr>
        <p:spPr bwMode="auto">
          <a:xfrm flipV="1">
            <a:off x="7802563" y="4872608"/>
            <a:ext cx="2279650" cy="359988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 Box 48"/>
          <p:cNvSpPr txBox="1">
            <a:spLocks noChangeArrowheads="1"/>
          </p:cNvSpPr>
          <p:nvPr/>
        </p:nvSpPr>
        <p:spPr bwMode="auto">
          <a:xfrm>
            <a:off x="8232775" y="5945981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</p:spTree>
    <p:extLst>
      <p:ext uri="{BB962C8B-B14F-4D97-AF65-F5344CB8AC3E}">
        <p14:creationId xmlns:p14="http://schemas.microsoft.com/office/powerpoint/2010/main" val="5302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J according to EDM</a:t>
            </a:r>
            <a:endParaRPr lang="en-GB" baseline="-250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29704" name="AutoShape 8"/>
          <p:cNvCxnSpPr>
            <a:cxnSpLocks noChangeShapeType="1"/>
            <a:stCxn id="71" idx="3"/>
            <a:endCxn id="29703" idx="1"/>
          </p:cNvCxnSpPr>
          <p:nvPr/>
        </p:nvCxnSpPr>
        <p:spPr bwMode="auto">
          <a:xfrm flipV="1">
            <a:off x="8963819" y="4836319"/>
            <a:ext cx="2693194" cy="398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049809" y="3824288"/>
            <a:ext cx="1938337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{Cambon, Charles-Antoine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(1802-1875). Dessinateur}</a:t>
            </a:r>
          </a:p>
        </p:txBody>
      </p:sp>
      <p:cxnSp>
        <p:nvCxnSpPr>
          <p:cNvPr id="29708" name="AutoShape 12"/>
          <p:cNvCxnSpPr>
            <a:cxnSpLocks noChangeShapeType="1"/>
            <a:stCxn id="29702" idx="1"/>
            <a:endCxn id="29706" idx="3"/>
          </p:cNvCxnSpPr>
          <p:nvPr/>
        </p:nvCxnSpPr>
        <p:spPr bwMode="auto">
          <a:xfrm flipH="1">
            <a:off x="2988146" y="4112419"/>
            <a:ext cx="3660304" cy="37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0" name="AutoShape 14"/>
          <p:cNvCxnSpPr>
            <a:cxnSpLocks noChangeShapeType="1"/>
            <a:stCxn id="29716" idx="0"/>
            <a:endCxn id="71" idx="2"/>
          </p:cNvCxnSpPr>
          <p:nvPr/>
        </p:nvCxnSpPr>
        <p:spPr bwMode="auto">
          <a:xfrm flipV="1">
            <a:off x="7807325" y="5414962"/>
            <a:ext cx="3969" cy="6096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1" name="AutoShape 15"/>
          <p:cNvCxnSpPr>
            <a:cxnSpLocks noChangeShapeType="1"/>
            <a:stCxn id="29717" idx="0"/>
            <a:endCxn id="29716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AutoShape 17"/>
          <p:cNvCxnSpPr>
            <a:cxnSpLocks noChangeShapeType="1"/>
            <a:stCxn id="29717" idx="1"/>
            <a:endCxn id="29728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770313" y="3932238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7819441" y="5579269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663950" y="8329613"/>
            <a:ext cx="18002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France, MAQA-122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727" name="AutoShape 31"/>
          <p:cNvCxnSpPr>
            <a:cxnSpLocks noChangeShapeType="1"/>
            <a:stCxn id="29717" idx="1"/>
            <a:endCxn id="29726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0542588" y="5853906"/>
            <a:ext cx="2087562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maquette construite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l'acte II, tableau 1 /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 Charles Cambon]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732" name="AutoShape 36"/>
          <p:cNvCxnSpPr>
            <a:cxnSpLocks noChangeShapeType="1"/>
            <a:stCxn id="29716" idx="3"/>
            <a:endCxn id="29731" idx="1"/>
          </p:cNvCxnSpPr>
          <p:nvPr/>
        </p:nvCxnSpPr>
        <p:spPr bwMode="auto">
          <a:xfrm flipV="1">
            <a:off x="8782050" y="6142038"/>
            <a:ext cx="1760538" cy="627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9421019" y="585390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cxnSp>
        <p:nvCxnSpPr>
          <p:cNvPr id="29766" name="AutoShape 70"/>
          <p:cNvCxnSpPr>
            <a:cxnSpLocks noChangeShapeType="1"/>
            <a:stCxn id="29767" idx="0"/>
            <a:endCxn id="29717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9769" name="Oval 73"/>
          <p:cNvSpPr>
            <a:spLocks noChangeArrowheads="1"/>
          </p:cNvSpPr>
          <p:nvPr/>
        </p:nvSpPr>
        <p:spPr bwMode="auto">
          <a:xfrm>
            <a:off x="7265988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29770" name="AutoShape 74"/>
          <p:cNvCxnSpPr>
            <a:cxnSpLocks noChangeShapeType="1"/>
            <a:stCxn id="29769" idx="2"/>
            <a:endCxn id="29786" idx="6"/>
          </p:cNvCxnSpPr>
          <p:nvPr/>
        </p:nvCxnSpPr>
        <p:spPr bwMode="auto">
          <a:xfrm flipH="1">
            <a:off x="5478463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1" name="AutoShape 75"/>
          <p:cNvCxnSpPr>
            <a:cxnSpLocks noChangeShapeType="1"/>
            <a:stCxn id="29769" idx="4"/>
            <a:endCxn id="29702" idx="0"/>
          </p:cNvCxnSpPr>
          <p:nvPr/>
        </p:nvCxnSpPr>
        <p:spPr bwMode="auto">
          <a:xfrm flipH="1">
            <a:off x="7800975" y="2374900"/>
            <a:ext cx="4763" cy="155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5767388" y="1773238"/>
            <a:ext cx="135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7723982" y="2990850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10555288" y="18534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cxnSp>
        <p:nvCxnSpPr>
          <p:cNvPr id="29775" name="AutoShape 79"/>
          <p:cNvCxnSpPr>
            <a:cxnSpLocks noChangeShapeType="1"/>
            <a:stCxn id="29774" idx="1"/>
            <a:endCxn id="29769" idx="6"/>
          </p:cNvCxnSpPr>
          <p:nvPr/>
        </p:nvCxnSpPr>
        <p:spPr bwMode="auto">
          <a:xfrm flipH="1">
            <a:off x="8345488" y="2033588"/>
            <a:ext cx="2209800" cy="17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6" name="Text Box 80"/>
          <p:cNvSpPr txBox="1">
            <a:spLocks noChangeArrowheads="1"/>
          </p:cNvSpPr>
          <p:nvPr/>
        </p:nvSpPr>
        <p:spPr bwMode="auto">
          <a:xfrm>
            <a:off x="8975223" y="1809750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cxnSp>
        <p:nvCxnSpPr>
          <p:cNvPr id="29777" name="AutoShape 81"/>
          <p:cNvCxnSpPr>
            <a:cxnSpLocks noChangeShapeType="1"/>
            <a:stCxn id="29769" idx="3"/>
            <a:endCxn id="29778" idx="0"/>
          </p:cNvCxnSpPr>
          <p:nvPr/>
        </p:nvCxnSpPr>
        <p:spPr bwMode="auto">
          <a:xfrm flipH="1">
            <a:off x="4602163" y="2279650"/>
            <a:ext cx="2822575" cy="649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3305175" y="2928938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79" name="Text Box 83"/>
          <p:cNvSpPr txBox="1">
            <a:spLocks noChangeArrowheads="1"/>
          </p:cNvSpPr>
          <p:nvPr/>
        </p:nvSpPr>
        <p:spPr bwMode="auto">
          <a:xfrm>
            <a:off x="4900613" y="23749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9780" name="AutoShape 84"/>
          <p:cNvCxnSpPr>
            <a:cxnSpLocks noChangeShapeType="1"/>
            <a:stCxn id="29769" idx="3"/>
            <a:endCxn id="29781" idx="0"/>
          </p:cNvCxnSpPr>
          <p:nvPr/>
        </p:nvCxnSpPr>
        <p:spPr bwMode="auto">
          <a:xfrm flipH="1">
            <a:off x="6653213" y="2279650"/>
            <a:ext cx="771525" cy="7318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6040438" y="3011488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82" name="Text Box 86"/>
          <p:cNvSpPr txBox="1">
            <a:spLocks noChangeArrowheads="1"/>
          </p:cNvSpPr>
          <p:nvPr/>
        </p:nvSpPr>
        <p:spPr bwMode="auto">
          <a:xfrm>
            <a:off x="6472238" y="2640013"/>
            <a:ext cx="1257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cxnSp>
        <p:nvCxnSpPr>
          <p:cNvPr id="29784" name="AutoShape 88"/>
          <p:cNvCxnSpPr>
            <a:cxnSpLocks noChangeShapeType="1"/>
            <a:stCxn id="29786" idx="2"/>
            <a:endCxn id="61" idx="3"/>
          </p:cNvCxnSpPr>
          <p:nvPr/>
        </p:nvCxnSpPr>
        <p:spPr bwMode="auto">
          <a:xfrm flipH="1">
            <a:off x="2605906" y="2051050"/>
            <a:ext cx="1793057" cy="1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5" name="Text Box 89"/>
          <p:cNvSpPr txBox="1">
            <a:spLocks noChangeArrowheads="1"/>
          </p:cNvSpPr>
          <p:nvPr/>
        </p:nvSpPr>
        <p:spPr bwMode="auto">
          <a:xfrm>
            <a:off x="2800400" y="1797050"/>
            <a:ext cx="1468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edm:isDerivativeOf</a:t>
            </a:r>
            <a:endParaRPr lang="en-GB" sz="1200" i="1" dirty="0"/>
          </a:p>
        </p:txBody>
      </p:sp>
      <p:sp>
        <p:nvSpPr>
          <p:cNvPr id="29786" name="Oval 90"/>
          <p:cNvSpPr>
            <a:spLocks noChangeArrowheads="1"/>
          </p:cNvSpPr>
          <p:nvPr/>
        </p:nvSpPr>
        <p:spPr bwMode="auto">
          <a:xfrm>
            <a:off x="4398963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cxnSp>
        <p:nvCxnSpPr>
          <p:cNvPr id="29787" name="AutoShape 91"/>
          <p:cNvCxnSpPr>
            <a:cxnSpLocks noChangeShapeType="1"/>
            <a:stCxn id="29716" idx="3"/>
            <a:endCxn id="29788" idx="1"/>
          </p:cNvCxnSpPr>
          <p:nvPr/>
        </p:nvCxnSpPr>
        <p:spPr bwMode="auto">
          <a:xfrm>
            <a:off x="8782050" y="6205538"/>
            <a:ext cx="22272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{1867}</a:t>
            </a:r>
          </a:p>
        </p:txBody>
      </p:sp>
      <p:cxnSp>
        <p:nvCxnSpPr>
          <p:cNvPr id="29789" name="AutoShape 93"/>
          <p:cNvCxnSpPr>
            <a:cxnSpLocks noChangeShapeType="1"/>
            <a:stCxn id="29717" idx="3"/>
            <a:endCxn id="29798" idx="1"/>
          </p:cNvCxnSpPr>
          <p:nvPr/>
        </p:nvCxnSpPr>
        <p:spPr bwMode="auto">
          <a:xfrm flipV="1">
            <a:off x="8561388" y="7897019"/>
            <a:ext cx="2232025" cy="179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0" name="Text Box 94"/>
          <p:cNvSpPr txBox="1">
            <a:spLocks noChangeArrowheads="1"/>
          </p:cNvSpPr>
          <p:nvPr/>
        </p:nvSpPr>
        <p:spPr bwMode="auto">
          <a:xfrm>
            <a:off x="9879013" y="65420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29791" name="Text Box 95"/>
          <p:cNvSpPr txBox="1">
            <a:spLocks noChangeArrowheads="1"/>
          </p:cNvSpPr>
          <p:nvPr/>
        </p:nvSpPr>
        <p:spPr bwMode="auto">
          <a:xfrm>
            <a:off x="9705738" y="7622381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11374437" y="316150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9793" name="AutoShape 97"/>
          <p:cNvCxnSpPr>
            <a:cxnSpLocks noChangeShapeType="1"/>
            <a:stCxn id="29702" idx="3"/>
            <a:endCxn id="29792" idx="1"/>
          </p:cNvCxnSpPr>
          <p:nvPr/>
        </p:nvCxnSpPr>
        <p:spPr bwMode="auto">
          <a:xfrm flipV="1">
            <a:off x="8953500" y="3341687"/>
            <a:ext cx="2420937" cy="7707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4" name="Text Box 98"/>
          <p:cNvSpPr txBox="1">
            <a:spLocks noChangeArrowheads="1"/>
          </p:cNvSpPr>
          <p:nvPr/>
        </p:nvSpPr>
        <p:spPr bwMode="auto">
          <a:xfrm>
            <a:off x="10183813" y="319881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9798" name="Rectangle 102"/>
          <p:cNvSpPr>
            <a:spLocks noChangeArrowheads="1"/>
          </p:cNvSpPr>
          <p:nvPr/>
        </p:nvSpPr>
        <p:spPr bwMode="auto">
          <a:xfrm>
            <a:off x="10793413" y="7464425"/>
            <a:ext cx="1800225" cy="86518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maquette en volume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formats divers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29799" name="Rectangle 103"/>
          <p:cNvSpPr>
            <a:spLocks noChangeArrowheads="1"/>
          </p:cNvSpPr>
          <p:nvPr/>
        </p:nvSpPr>
        <p:spPr bwMode="auto">
          <a:xfrm>
            <a:off x="207963" y="6456363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: opéra en 5 actes / mise en scène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Georges Colleuille. - Paris : Théâtre national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l'Opéra, 09-03-1868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http://catalogue.bnf.fr/ark:/12148/cb409161797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800" name="AutoShape 104"/>
          <p:cNvCxnSpPr>
            <a:cxnSpLocks noChangeShapeType="1"/>
            <a:stCxn id="29716" idx="1"/>
            <a:endCxn id="29799" idx="3"/>
          </p:cNvCxnSpPr>
          <p:nvPr/>
        </p:nvCxnSpPr>
        <p:spPr bwMode="auto">
          <a:xfrm flipH="1">
            <a:off x="3592513" y="6205538"/>
            <a:ext cx="32400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01" name="Text Box 105"/>
          <p:cNvSpPr txBox="1">
            <a:spLocks noChangeArrowheads="1"/>
          </p:cNvSpPr>
          <p:nvPr/>
        </p:nvSpPr>
        <p:spPr bwMode="auto">
          <a:xfrm>
            <a:off x="3592513" y="6491288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9" name="AutoShape 69"/>
          <p:cNvCxnSpPr>
            <a:cxnSpLocks noChangeShapeType="1"/>
            <a:stCxn id="61" idx="2"/>
            <a:endCxn id="58" idx="0"/>
          </p:cNvCxnSpPr>
          <p:nvPr/>
        </p:nvCxnSpPr>
        <p:spPr bwMode="auto">
          <a:xfrm>
            <a:off x="1648644" y="2232819"/>
            <a:ext cx="0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1593082" y="225186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691381" y="1872456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6658769" y="505460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7" name="AutoShape 14"/>
          <p:cNvCxnSpPr>
            <a:cxnSpLocks noChangeShapeType="1"/>
            <a:stCxn id="71" idx="0"/>
            <a:endCxn id="29702" idx="2"/>
          </p:cNvCxnSpPr>
          <p:nvPr/>
        </p:nvCxnSpPr>
        <p:spPr bwMode="auto">
          <a:xfrm flipH="1" flipV="1">
            <a:off x="7800975" y="4292600"/>
            <a:ext cx="10319" cy="762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105"/>
          <p:cNvSpPr txBox="1">
            <a:spLocks noChangeArrowheads="1"/>
          </p:cNvSpPr>
          <p:nvPr/>
        </p:nvSpPr>
        <p:spPr bwMode="auto">
          <a:xfrm>
            <a:off x="7824068" y="452360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J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“fre”</a:t>
            </a:r>
          </a:p>
        </p:txBody>
      </p:sp>
      <p:cxnSp>
        <p:nvCxnSpPr>
          <p:cNvPr id="29704" name="AutoShape 8"/>
          <p:cNvCxnSpPr>
            <a:cxnSpLocks noChangeShapeType="1"/>
            <a:stCxn id="29702" idx="3"/>
            <a:endCxn id="29703" idx="1"/>
          </p:cNvCxnSpPr>
          <p:nvPr/>
        </p:nvCxnSpPr>
        <p:spPr bwMode="auto">
          <a:xfrm>
            <a:off x="8953500" y="4112419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0899775" y="4381501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049809" y="3824288"/>
            <a:ext cx="1938337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{Cambon, Charles-Antoine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(1802-1875). Dessinateur}</a:t>
            </a:r>
          </a:p>
        </p:txBody>
      </p:sp>
      <p:cxnSp>
        <p:nvCxnSpPr>
          <p:cNvPr id="29708" name="AutoShape 12"/>
          <p:cNvCxnSpPr>
            <a:cxnSpLocks noChangeShapeType="1"/>
            <a:stCxn id="29702" idx="1"/>
            <a:endCxn id="29706" idx="3"/>
          </p:cNvCxnSpPr>
          <p:nvPr/>
        </p:nvCxnSpPr>
        <p:spPr bwMode="auto">
          <a:xfrm flipH="1">
            <a:off x="2988146" y="4112419"/>
            <a:ext cx="3660304" cy="37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1" name="AutoShape 15"/>
          <p:cNvCxnSpPr>
            <a:cxnSpLocks noChangeShapeType="1"/>
            <a:stCxn id="29717" idx="0"/>
            <a:endCxn id="29702" idx="2"/>
          </p:cNvCxnSpPr>
          <p:nvPr/>
        </p:nvCxnSpPr>
        <p:spPr bwMode="auto">
          <a:xfrm flipH="1" flipV="1">
            <a:off x="7800975" y="4292600"/>
            <a:ext cx="1588" cy="3603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AutoShape 17"/>
          <p:cNvCxnSpPr>
            <a:cxnSpLocks noChangeShapeType="1"/>
            <a:stCxn id="29717" idx="1"/>
            <a:endCxn id="29728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770313" y="3932238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663950" y="8329613"/>
            <a:ext cx="18002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France, MAQA-122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727" name="AutoShape 31"/>
          <p:cNvCxnSpPr>
            <a:cxnSpLocks noChangeShapeType="1"/>
            <a:stCxn id="29717" idx="1"/>
            <a:endCxn id="29726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0541001" y="5437981"/>
            <a:ext cx="2087562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maquette construite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l'acte II, tableau 1 /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 Charles Cambon]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732" name="AutoShape 36"/>
          <p:cNvCxnSpPr>
            <a:cxnSpLocks noChangeShapeType="1"/>
            <a:stCxn id="29702" idx="3"/>
            <a:endCxn id="29731" idx="1"/>
          </p:cNvCxnSpPr>
          <p:nvPr/>
        </p:nvCxnSpPr>
        <p:spPr bwMode="auto">
          <a:xfrm>
            <a:off x="8953500" y="4112419"/>
            <a:ext cx="1587501" cy="16136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10112376" y="5037957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cxnSp>
        <p:nvCxnSpPr>
          <p:cNvPr id="29766" name="AutoShape 70"/>
          <p:cNvCxnSpPr>
            <a:cxnSpLocks noChangeShapeType="1"/>
            <a:stCxn id="29767" idx="0"/>
            <a:endCxn id="29717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29769" name="Oval 73"/>
          <p:cNvSpPr>
            <a:spLocks noChangeArrowheads="1"/>
          </p:cNvSpPr>
          <p:nvPr/>
        </p:nvSpPr>
        <p:spPr bwMode="auto">
          <a:xfrm>
            <a:off x="7265988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29770" name="AutoShape 74"/>
          <p:cNvCxnSpPr>
            <a:cxnSpLocks noChangeShapeType="1"/>
            <a:stCxn id="29769" idx="2"/>
            <a:endCxn id="29786" idx="6"/>
          </p:cNvCxnSpPr>
          <p:nvPr/>
        </p:nvCxnSpPr>
        <p:spPr bwMode="auto">
          <a:xfrm flipH="1">
            <a:off x="5478463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1" name="AutoShape 75"/>
          <p:cNvCxnSpPr>
            <a:cxnSpLocks noChangeShapeType="1"/>
            <a:stCxn id="29769" idx="4"/>
            <a:endCxn id="29702" idx="0"/>
          </p:cNvCxnSpPr>
          <p:nvPr/>
        </p:nvCxnSpPr>
        <p:spPr bwMode="auto">
          <a:xfrm flipH="1">
            <a:off x="7800975" y="2374900"/>
            <a:ext cx="4763" cy="155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5767388" y="1773238"/>
            <a:ext cx="135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7723982" y="2990850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10555288" y="1853406"/>
            <a:ext cx="14335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cxnSp>
        <p:nvCxnSpPr>
          <p:cNvPr id="29775" name="AutoShape 79"/>
          <p:cNvCxnSpPr>
            <a:cxnSpLocks noChangeShapeType="1"/>
            <a:stCxn id="29774" idx="1"/>
            <a:endCxn id="29769" idx="6"/>
          </p:cNvCxnSpPr>
          <p:nvPr/>
        </p:nvCxnSpPr>
        <p:spPr bwMode="auto">
          <a:xfrm flipH="1">
            <a:off x="8345488" y="2033588"/>
            <a:ext cx="2209800" cy="17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6" name="Text Box 80"/>
          <p:cNvSpPr txBox="1">
            <a:spLocks noChangeArrowheads="1"/>
          </p:cNvSpPr>
          <p:nvPr/>
        </p:nvSpPr>
        <p:spPr bwMode="auto">
          <a:xfrm>
            <a:off x="8975223" y="1809750"/>
            <a:ext cx="8915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dc:relation</a:t>
            </a:r>
            <a:endParaRPr lang="en-GB" sz="1200" i="1" dirty="0"/>
          </a:p>
        </p:txBody>
      </p:sp>
      <p:cxnSp>
        <p:nvCxnSpPr>
          <p:cNvPr id="29777" name="AutoShape 81"/>
          <p:cNvCxnSpPr>
            <a:cxnSpLocks noChangeShapeType="1"/>
            <a:stCxn id="29769" idx="3"/>
            <a:endCxn id="29778" idx="0"/>
          </p:cNvCxnSpPr>
          <p:nvPr/>
        </p:nvCxnSpPr>
        <p:spPr bwMode="auto">
          <a:xfrm flipH="1">
            <a:off x="4602163" y="2279650"/>
            <a:ext cx="2822575" cy="6492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3305175" y="2928938"/>
            <a:ext cx="2593975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79" name="Text Box 83"/>
          <p:cNvSpPr txBox="1">
            <a:spLocks noChangeArrowheads="1"/>
          </p:cNvSpPr>
          <p:nvPr/>
        </p:nvSpPr>
        <p:spPr bwMode="auto">
          <a:xfrm>
            <a:off x="4900613" y="23749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edm:happenedAt</a:t>
            </a:r>
          </a:p>
        </p:txBody>
      </p:sp>
      <p:cxnSp>
        <p:nvCxnSpPr>
          <p:cNvPr id="29780" name="AutoShape 84"/>
          <p:cNvCxnSpPr>
            <a:cxnSpLocks noChangeShapeType="1"/>
            <a:stCxn id="29769" idx="3"/>
            <a:endCxn id="29781" idx="0"/>
          </p:cNvCxnSpPr>
          <p:nvPr/>
        </p:nvCxnSpPr>
        <p:spPr bwMode="auto">
          <a:xfrm flipH="1">
            <a:off x="6653213" y="2279650"/>
            <a:ext cx="771525" cy="7318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6040438" y="3011488"/>
            <a:ext cx="1223962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29782" name="Text Box 86"/>
          <p:cNvSpPr txBox="1">
            <a:spLocks noChangeArrowheads="1"/>
          </p:cNvSpPr>
          <p:nvPr/>
        </p:nvSpPr>
        <p:spPr bwMode="auto">
          <a:xfrm>
            <a:off x="6472238" y="2640013"/>
            <a:ext cx="1257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edm:occurredAt</a:t>
            </a:r>
          </a:p>
        </p:txBody>
      </p:sp>
      <p:cxnSp>
        <p:nvCxnSpPr>
          <p:cNvPr id="29784" name="AutoShape 88"/>
          <p:cNvCxnSpPr>
            <a:cxnSpLocks noChangeShapeType="1"/>
            <a:stCxn id="29786" idx="2"/>
            <a:endCxn id="61" idx="3"/>
          </p:cNvCxnSpPr>
          <p:nvPr/>
        </p:nvCxnSpPr>
        <p:spPr bwMode="auto">
          <a:xfrm flipH="1">
            <a:off x="2605906" y="2051050"/>
            <a:ext cx="1793057" cy="1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5" name="Text Box 89"/>
          <p:cNvSpPr txBox="1">
            <a:spLocks noChangeArrowheads="1"/>
          </p:cNvSpPr>
          <p:nvPr/>
        </p:nvSpPr>
        <p:spPr bwMode="auto">
          <a:xfrm>
            <a:off x="2800400" y="1797050"/>
            <a:ext cx="1468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edm:isDerivativeOf</a:t>
            </a:r>
            <a:endParaRPr lang="en-GB" sz="1200" i="1" dirty="0"/>
          </a:p>
        </p:txBody>
      </p:sp>
      <p:sp>
        <p:nvSpPr>
          <p:cNvPr id="29786" name="Oval 90"/>
          <p:cNvSpPr>
            <a:spLocks noChangeArrowheads="1"/>
          </p:cNvSpPr>
          <p:nvPr/>
        </p:nvSpPr>
        <p:spPr bwMode="auto">
          <a:xfrm>
            <a:off x="4398963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cxnSp>
        <p:nvCxnSpPr>
          <p:cNvPr id="29787" name="AutoShape 91"/>
          <p:cNvCxnSpPr>
            <a:cxnSpLocks noChangeShapeType="1"/>
            <a:stCxn id="29702" idx="3"/>
            <a:endCxn id="29788" idx="1"/>
          </p:cNvCxnSpPr>
          <p:nvPr/>
        </p:nvCxnSpPr>
        <p:spPr bwMode="auto">
          <a:xfrm>
            <a:off x="8953500" y="4112419"/>
            <a:ext cx="1246981" cy="25812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10200481" y="651351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edm:TimeSpan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{1867}</a:t>
            </a:r>
          </a:p>
        </p:txBody>
      </p:sp>
      <p:cxnSp>
        <p:nvCxnSpPr>
          <p:cNvPr id="29789" name="AutoShape 93"/>
          <p:cNvCxnSpPr>
            <a:cxnSpLocks noChangeShapeType="1"/>
            <a:stCxn id="29717" idx="3"/>
            <a:endCxn id="29798" idx="1"/>
          </p:cNvCxnSpPr>
          <p:nvPr/>
        </p:nvCxnSpPr>
        <p:spPr bwMode="auto">
          <a:xfrm flipV="1">
            <a:off x="8561388" y="7897019"/>
            <a:ext cx="2232025" cy="179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0" name="Text Box 94"/>
          <p:cNvSpPr txBox="1">
            <a:spLocks noChangeArrowheads="1"/>
          </p:cNvSpPr>
          <p:nvPr/>
        </p:nvSpPr>
        <p:spPr bwMode="auto">
          <a:xfrm>
            <a:off x="9990139" y="61102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dcterms:created</a:t>
            </a:r>
            <a:endParaRPr lang="en-GB" sz="1200" i="1" dirty="0"/>
          </a:p>
        </p:txBody>
      </p:sp>
      <p:sp>
        <p:nvSpPr>
          <p:cNvPr id="29791" name="Text Box 95"/>
          <p:cNvSpPr txBox="1">
            <a:spLocks noChangeArrowheads="1"/>
          </p:cNvSpPr>
          <p:nvPr/>
        </p:nvSpPr>
        <p:spPr bwMode="auto">
          <a:xfrm>
            <a:off x="9836150" y="7636669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11374437" y="316150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29793" name="AutoShape 97"/>
          <p:cNvCxnSpPr>
            <a:cxnSpLocks noChangeShapeType="1"/>
            <a:stCxn id="29702" idx="3"/>
            <a:endCxn id="29792" idx="1"/>
          </p:cNvCxnSpPr>
          <p:nvPr/>
        </p:nvCxnSpPr>
        <p:spPr bwMode="auto">
          <a:xfrm flipV="1">
            <a:off x="8953500" y="3341687"/>
            <a:ext cx="2420937" cy="7707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4" name="Text Box 98"/>
          <p:cNvSpPr txBox="1">
            <a:spLocks noChangeArrowheads="1"/>
          </p:cNvSpPr>
          <p:nvPr/>
        </p:nvSpPr>
        <p:spPr bwMode="auto">
          <a:xfrm>
            <a:off x="10183813" y="3198813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29798" name="Rectangle 102"/>
          <p:cNvSpPr>
            <a:spLocks noChangeArrowheads="1"/>
          </p:cNvSpPr>
          <p:nvPr/>
        </p:nvSpPr>
        <p:spPr bwMode="auto">
          <a:xfrm>
            <a:off x="10793413" y="7464425"/>
            <a:ext cx="1800225" cy="86518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maquette en volume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formats divers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29799" name="Rectangle 103"/>
          <p:cNvSpPr>
            <a:spLocks noChangeArrowheads="1"/>
          </p:cNvSpPr>
          <p:nvPr/>
        </p:nvSpPr>
        <p:spPr bwMode="auto">
          <a:xfrm>
            <a:off x="207963" y="6456363"/>
            <a:ext cx="3384550" cy="7937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Hamlet : opéra en 5 actes / mise en scène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Georges Colleuille. - Paris : Théâtre national de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l'Opéra, 09-03-1868 ; Notice du catalogue :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http://catalogue.bnf.fr/ark:/12148/cb409161797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29800" name="AutoShape 104"/>
          <p:cNvCxnSpPr>
            <a:cxnSpLocks noChangeShapeType="1"/>
            <a:stCxn id="29702" idx="1"/>
            <a:endCxn id="29799" idx="3"/>
          </p:cNvCxnSpPr>
          <p:nvPr/>
        </p:nvCxnSpPr>
        <p:spPr bwMode="auto">
          <a:xfrm flipH="1">
            <a:off x="3592513" y="4112419"/>
            <a:ext cx="3055937" cy="274081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01" name="Text Box 105"/>
          <p:cNvSpPr txBox="1">
            <a:spLocks noChangeArrowheads="1"/>
          </p:cNvSpPr>
          <p:nvPr/>
        </p:nvSpPr>
        <p:spPr bwMode="auto">
          <a:xfrm>
            <a:off x="3663950" y="5876926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9" name="AutoShape 69"/>
          <p:cNvCxnSpPr>
            <a:cxnSpLocks noChangeShapeType="1"/>
            <a:stCxn id="61" idx="2"/>
            <a:endCxn id="58" idx="0"/>
          </p:cNvCxnSpPr>
          <p:nvPr/>
        </p:nvCxnSpPr>
        <p:spPr bwMode="auto">
          <a:xfrm>
            <a:off x="1648644" y="2232819"/>
            <a:ext cx="0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1593082" y="225186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691381" y="1872456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J according to FRBR</a:t>
            </a:r>
            <a:r>
              <a:rPr lang="en-GB" sz="5600" baseline="-25000"/>
              <a:t>OO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7297738" y="285591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F1 Work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8881269" y="2037556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74757" name="AutoShape 5"/>
          <p:cNvCxnSpPr>
            <a:cxnSpLocks noChangeShapeType="1"/>
            <a:stCxn id="74756" idx="2"/>
            <a:endCxn id="74755" idx="0"/>
          </p:cNvCxnSpPr>
          <p:nvPr/>
        </p:nvCxnSpPr>
        <p:spPr bwMode="auto">
          <a:xfrm flipH="1">
            <a:off x="7801769" y="2397919"/>
            <a:ext cx="1871663" cy="4579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58" name="AutoShape 6"/>
          <p:cNvCxnSpPr>
            <a:cxnSpLocks noChangeShapeType="1"/>
            <a:stCxn id="74756" idx="2"/>
          </p:cNvCxnSpPr>
          <p:nvPr/>
        </p:nvCxnSpPr>
        <p:spPr bwMode="auto">
          <a:xfrm>
            <a:off x="9673432" y="2397919"/>
            <a:ext cx="1675606" cy="5786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821613" y="2386014"/>
            <a:ext cx="10271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0577513" y="2517776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74762" name="AutoShape 10"/>
          <p:cNvCxnSpPr>
            <a:cxnSpLocks noChangeShapeType="1"/>
            <a:stCxn id="74755" idx="2"/>
            <a:endCxn id="74761" idx="0"/>
          </p:cNvCxnSpPr>
          <p:nvPr/>
        </p:nvCxnSpPr>
        <p:spPr bwMode="auto">
          <a:xfrm flipH="1">
            <a:off x="7800975" y="3216275"/>
            <a:ext cx="1588" cy="1292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032375" y="4508500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E29 Design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or Procedure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3293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144463" y="5016500"/>
            <a:ext cx="28003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{Cambon, Charles-Antoine (1802-1875)}</a:t>
            </a:r>
          </a:p>
        </p:txBody>
      </p:sp>
      <p:cxnSp>
        <p:nvCxnSpPr>
          <p:cNvPr id="74768" name="AutoShape 16"/>
          <p:cNvCxnSpPr>
            <a:cxnSpLocks noChangeShapeType="1"/>
            <a:stCxn id="74787" idx="1"/>
            <a:endCxn id="74766" idx="3"/>
          </p:cNvCxnSpPr>
          <p:nvPr/>
        </p:nvCxnSpPr>
        <p:spPr bwMode="auto">
          <a:xfrm flipH="1" flipV="1">
            <a:off x="2944813" y="5197475"/>
            <a:ext cx="1152525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1360488" y="559276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{draughtsman}</a:t>
            </a:r>
          </a:p>
        </p:txBody>
      </p:sp>
      <p:cxnSp>
        <p:nvCxnSpPr>
          <p:cNvPr id="74771" name="AutoShape 19"/>
          <p:cNvCxnSpPr>
            <a:cxnSpLocks noChangeShapeType="1"/>
            <a:stCxn id="74779" idx="2"/>
            <a:endCxn id="74770" idx="3"/>
          </p:cNvCxnSpPr>
          <p:nvPr/>
        </p:nvCxnSpPr>
        <p:spPr bwMode="auto">
          <a:xfrm flipH="1">
            <a:off x="2368550" y="5665788"/>
            <a:ext cx="1008063" cy="107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3" name="AutoShape 21"/>
          <p:cNvCxnSpPr>
            <a:cxnSpLocks noChangeShapeType="1"/>
            <a:stCxn id="74785" idx="0"/>
            <a:endCxn id="74761" idx="2"/>
          </p:cNvCxnSpPr>
          <p:nvPr/>
        </p:nvCxnSpPr>
        <p:spPr bwMode="auto">
          <a:xfrm flipH="1" flipV="1">
            <a:off x="7800975" y="4868863"/>
            <a:ext cx="1588" cy="3603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4" name="AutoShape 22"/>
          <p:cNvCxnSpPr>
            <a:cxnSpLocks noChangeShapeType="1"/>
            <a:stCxn id="74787" idx="3"/>
            <a:endCxn id="74761" idx="2"/>
          </p:cNvCxnSpPr>
          <p:nvPr/>
        </p:nvCxnSpPr>
        <p:spPr bwMode="auto">
          <a:xfrm flipV="1">
            <a:off x="5686425" y="4868863"/>
            <a:ext cx="2114550" cy="14811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5" name="AutoShape 23"/>
          <p:cNvCxnSpPr>
            <a:cxnSpLocks noChangeShapeType="1"/>
            <a:stCxn id="74787" idx="1"/>
            <a:endCxn id="74789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6" name="AutoShape 24"/>
          <p:cNvCxnSpPr>
            <a:cxnSpLocks noChangeShapeType="1"/>
            <a:stCxn id="74789" idx="1"/>
            <a:endCxn id="74791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7" name="AutoShape 25"/>
          <p:cNvCxnSpPr>
            <a:cxnSpLocks noChangeShapeType="1"/>
            <a:stCxn id="74785" idx="1"/>
            <a:endCxn id="74793" idx="3"/>
          </p:cNvCxnSpPr>
          <p:nvPr/>
        </p:nvCxnSpPr>
        <p:spPr bwMode="auto">
          <a:xfrm flipH="1" flipV="1">
            <a:off x="5967413" y="7969250"/>
            <a:ext cx="12207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8" name="AutoShape 26"/>
          <p:cNvCxnSpPr>
            <a:cxnSpLocks noChangeShapeType="1"/>
            <a:stCxn id="74793" idx="1"/>
            <a:endCxn id="74796" idx="3"/>
          </p:cNvCxnSpPr>
          <p:nvPr/>
        </p:nvCxnSpPr>
        <p:spPr bwMode="auto">
          <a:xfrm flipH="1">
            <a:off x="4384675" y="7969250"/>
            <a:ext cx="792163" cy="4683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79" name="Oval 27"/>
          <p:cNvSpPr>
            <a:spLocks noChangeArrowheads="1"/>
          </p:cNvSpPr>
          <p:nvPr/>
        </p:nvSpPr>
        <p:spPr bwMode="auto">
          <a:xfrm>
            <a:off x="3376613" y="55927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3087688" y="52324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2513013" y="54483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F4 Manifestation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Singleton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7769225" y="7392988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6113463" y="523240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“1867”</a:t>
            </a: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74794" name="Rectangle 42"/>
          <p:cNvSpPr>
            <a:spLocks noChangeArrowheads="1"/>
          </p:cNvSpPr>
          <p:nvPr/>
        </p:nvSpPr>
        <p:spPr bwMode="auto">
          <a:xfrm>
            <a:off x="2297113" y="9048750"/>
            <a:ext cx="3167062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MAQA-122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795" name="AutoShape 43"/>
          <p:cNvCxnSpPr>
            <a:cxnSpLocks noChangeShapeType="1"/>
            <a:stCxn id="74785" idx="1"/>
            <a:endCxn id="74794" idx="3"/>
          </p:cNvCxnSpPr>
          <p:nvPr/>
        </p:nvCxnSpPr>
        <p:spPr bwMode="auto">
          <a:xfrm flipH="1">
            <a:off x="5464175" y="8653463"/>
            <a:ext cx="1724025" cy="6111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1792288" y="8256588"/>
            <a:ext cx="25923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680075" y="81137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74798" name="Text Box 46"/>
          <p:cNvSpPr txBox="1">
            <a:spLocks noChangeArrowheads="1"/>
          </p:cNvSpPr>
          <p:nvPr/>
        </p:nvSpPr>
        <p:spPr bwMode="auto">
          <a:xfrm>
            <a:off x="4097338" y="782478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4799" name="Text Box 4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10001250" y="7321550"/>
            <a:ext cx="2376488" cy="7191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maquette construite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l'acte II, tableau 1 /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 Charles Cambon]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801" name="AutoShape 49"/>
          <p:cNvCxnSpPr>
            <a:cxnSpLocks noChangeShapeType="1"/>
            <a:stCxn id="74785" idx="3"/>
            <a:endCxn id="74800" idx="1"/>
          </p:cNvCxnSpPr>
          <p:nvPr/>
        </p:nvCxnSpPr>
        <p:spPr bwMode="auto">
          <a:xfrm flipV="1">
            <a:off x="8416925" y="7681913"/>
            <a:ext cx="1584325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8777288" y="76803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4803" name="Rectangle 51"/>
          <p:cNvSpPr>
            <a:spLocks noChangeArrowheads="1"/>
          </p:cNvSpPr>
          <p:nvPr/>
        </p:nvSpPr>
        <p:spPr bwMode="auto">
          <a:xfrm>
            <a:off x="11304589" y="3922713"/>
            <a:ext cx="1008062" cy="5032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74804" name="AutoShape 52"/>
          <p:cNvCxnSpPr>
            <a:cxnSpLocks noChangeShapeType="1"/>
            <a:stCxn id="74755" idx="3"/>
            <a:endCxn id="74803" idx="1"/>
          </p:cNvCxnSpPr>
          <p:nvPr/>
        </p:nvCxnSpPr>
        <p:spPr bwMode="auto">
          <a:xfrm>
            <a:off x="8305800" y="3036094"/>
            <a:ext cx="2998789" cy="11382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5" name="Text Box 53"/>
          <p:cNvSpPr txBox="1">
            <a:spLocks noChangeArrowheads="1"/>
          </p:cNvSpPr>
          <p:nvPr/>
        </p:nvSpPr>
        <p:spPr bwMode="auto">
          <a:xfrm>
            <a:off x="10237788" y="3632200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4806" name="Rectangle 54"/>
          <p:cNvSpPr>
            <a:spLocks noChangeArrowheads="1"/>
          </p:cNvSpPr>
          <p:nvPr/>
        </p:nvSpPr>
        <p:spPr bwMode="auto">
          <a:xfrm>
            <a:off x="9064625" y="9048750"/>
            <a:ext cx="3600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maquette en volume ; 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807" name="AutoShape 55"/>
          <p:cNvCxnSpPr>
            <a:cxnSpLocks noChangeShapeType="1"/>
            <a:stCxn id="74785" idx="3"/>
            <a:endCxn id="74806" idx="0"/>
          </p:cNvCxnSpPr>
          <p:nvPr/>
        </p:nvCxnSpPr>
        <p:spPr bwMode="auto">
          <a:xfrm>
            <a:off x="8416925" y="8653463"/>
            <a:ext cx="2447925" cy="395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8848725" y="8472488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74809" name="Rectangle 57"/>
          <p:cNvSpPr>
            <a:spLocks noChangeArrowheads="1"/>
          </p:cNvSpPr>
          <p:nvPr/>
        </p:nvSpPr>
        <p:spPr bwMode="auto">
          <a:xfrm>
            <a:off x="11225213" y="81137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74810" name="AutoShape 58"/>
          <p:cNvCxnSpPr>
            <a:cxnSpLocks noChangeShapeType="1"/>
            <a:stCxn id="74811" idx="6"/>
            <a:endCxn id="74809" idx="1"/>
          </p:cNvCxnSpPr>
          <p:nvPr/>
        </p:nvCxnSpPr>
        <p:spPr bwMode="auto">
          <a:xfrm flipV="1">
            <a:off x="9498013" y="8294688"/>
            <a:ext cx="1727200" cy="5381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11" name="Oval 59"/>
          <p:cNvSpPr>
            <a:spLocks noChangeArrowheads="1"/>
          </p:cNvSpPr>
          <p:nvPr/>
        </p:nvSpPr>
        <p:spPr bwMode="auto">
          <a:xfrm>
            <a:off x="9353550" y="875982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102171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74813" name="WordArt 61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</a:t>
            </a:r>
          </a:p>
        </p:txBody>
      </p:sp>
      <p:sp>
        <p:nvSpPr>
          <p:cNvPr id="74816" name="Rectangle 64"/>
          <p:cNvSpPr>
            <a:spLocks noChangeArrowheads="1"/>
          </p:cNvSpPr>
          <p:nvPr/>
        </p:nvSpPr>
        <p:spPr bwMode="auto">
          <a:xfrm>
            <a:off x="9844808" y="2976563"/>
            <a:ext cx="28003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Cambon</a:t>
            </a:r>
            <a:r>
              <a:rPr lang="en-GB" sz="1200" dirty="0">
                <a:solidFill>
                  <a:srgbClr val="663300"/>
                </a:solidFill>
              </a:rPr>
              <a:t>, Charles-Antoine (1802-1875)}</a:t>
            </a:r>
          </a:p>
        </p:txBody>
      </p:sp>
      <p:cxnSp>
        <p:nvCxnSpPr>
          <p:cNvPr id="74819" name="AutoShape 67"/>
          <p:cNvCxnSpPr>
            <a:cxnSpLocks noChangeShapeType="1"/>
            <a:stCxn id="74820" idx="1"/>
            <a:endCxn id="117" idx="6"/>
          </p:cNvCxnSpPr>
          <p:nvPr/>
        </p:nvCxnSpPr>
        <p:spPr bwMode="auto">
          <a:xfrm flipH="1" flipV="1">
            <a:off x="1647652" y="2878138"/>
            <a:ext cx="1800398" cy="15081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20" name="Rectangle 68"/>
          <p:cNvSpPr>
            <a:spLocks noChangeArrowheads="1"/>
          </p:cNvSpPr>
          <p:nvPr/>
        </p:nvSpPr>
        <p:spPr bwMode="auto">
          <a:xfrm>
            <a:off x="3448050" y="2713038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74821" name="Text Box 69"/>
          <p:cNvSpPr txBox="1">
            <a:spLocks noChangeArrowheads="1"/>
          </p:cNvSpPr>
          <p:nvPr/>
        </p:nvSpPr>
        <p:spPr bwMode="auto">
          <a:xfrm>
            <a:off x="2368550" y="2649538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 used</a:t>
            </a:r>
            <a:br>
              <a:rPr lang="en-GB" sz="1200" i="1"/>
            </a:br>
            <a:r>
              <a:rPr lang="en-GB" sz="1200" i="1"/>
              <a:t>specific object</a:t>
            </a:r>
          </a:p>
        </p:txBody>
      </p:sp>
      <p:sp>
        <p:nvSpPr>
          <p:cNvPr id="74822" name="Rectangle 70"/>
          <p:cNvSpPr>
            <a:spLocks noChangeArrowheads="1"/>
          </p:cNvSpPr>
          <p:nvPr/>
        </p:nvSpPr>
        <p:spPr bwMode="auto">
          <a:xfrm>
            <a:off x="410592" y="3249613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74823" name="AutoShape 71"/>
          <p:cNvCxnSpPr>
            <a:cxnSpLocks noChangeShapeType="1"/>
            <a:stCxn id="74824" idx="3"/>
            <a:endCxn id="74822" idx="3"/>
          </p:cNvCxnSpPr>
          <p:nvPr/>
        </p:nvCxnSpPr>
        <p:spPr bwMode="auto">
          <a:xfrm flipH="1">
            <a:off x="1707579" y="2955407"/>
            <a:ext cx="604340" cy="47359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24" name="Oval 72"/>
          <p:cNvSpPr>
            <a:spLocks noChangeArrowheads="1"/>
          </p:cNvSpPr>
          <p:nvPr/>
        </p:nvSpPr>
        <p:spPr bwMode="auto">
          <a:xfrm>
            <a:off x="2290763" y="28321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25" name="Text Box 73"/>
          <p:cNvSpPr txBox="1">
            <a:spLocks noChangeArrowheads="1"/>
          </p:cNvSpPr>
          <p:nvPr/>
        </p:nvSpPr>
        <p:spPr bwMode="auto">
          <a:xfrm>
            <a:off x="1858963" y="300037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P16.1</a:t>
            </a:r>
          </a:p>
        </p:txBody>
      </p:sp>
      <p:sp>
        <p:nvSpPr>
          <p:cNvPr id="74826" name="Rectangle 74"/>
          <p:cNvSpPr>
            <a:spLocks noChangeArrowheads="1"/>
          </p:cNvSpPr>
          <p:nvPr/>
        </p:nvSpPr>
        <p:spPr bwMode="auto">
          <a:xfrm>
            <a:off x="2513013" y="336073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74827" name="Rectangle 75"/>
          <p:cNvSpPr>
            <a:spLocks noChangeArrowheads="1"/>
          </p:cNvSpPr>
          <p:nvPr/>
        </p:nvSpPr>
        <p:spPr bwMode="auto">
          <a:xfrm>
            <a:off x="385763" y="3829050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74828" name="Rectangle 76"/>
          <p:cNvSpPr>
            <a:spLocks noChangeArrowheads="1"/>
          </p:cNvSpPr>
          <p:nvPr/>
        </p:nvSpPr>
        <p:spPr bwMode="auto">
          <a:xfrm>
            <a:off x="1936750" y="4440238"/>
            <a:ext cx="1439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sp>
        <p:nvSpPr>
          <p:cNvPr id="74829" name="Rectangle 77"/>
          <p:cNvSpPr>
            <a:spLocks noChangeArrowheads="1"/>
          </p:cNvSpPr>
          <p:nvPr/>
        </p:nvSpPr>
        <p:spPr bwMode="auto">
          <a:xfrm>
            <a:off x="207963" y="4513263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74830" name="Rectangle 78"/>
          <p:cNvSpPr>
            <a:spLocks noChangeArrowheads="1"/>
          </p:cNvSpPr>
          <p:nvPr/>
        </p:nvSpPr>
        <p:spPr bwMode="auto">
          <a:xfrm>
            <a:off x="5032375" y="249713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74831" name="Rectangle 79"/>
          <p:cNvSpPr>
            <a:spLocks noChangeArrowheads="1"/>
          </p:cNvSpPr>
          <p:nvPr/>
        </p:nvSpPr>
        <p:spPr bwMode="auto">
          <a:xfrm>
            <a:off x="5176838" y="3287713"/>
            <a:ext cx="24479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4832" name="AutoShape 80"/>
          <p:cNvCxnSpPr>
            <a:cxnSpLocks noChangeShapeType="1"/>
            <a:stCxn id="74820" idx="2"/>
            <a:endCxn id="74826" idx="0"/>
          </p:cNvCxnSpPr>
          <p:nvPr/>
        </p:nvCxnSpPr>
        <p:spPr bwMode="auto">
          <a:xfrm flipH="1">
            <a:off x="3162300" y="3073400"/>
            <a:ext cx="935038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3" name="AutoShape 81"/>
          <p:cNvCxnSpPr>
            <a:cxnSpLocks noChangeShapeType="1"/>
            <a:stCxn id="74820" idx="3"/>
            <a:endCxn id="74830" idx="1"/>
          </p:cNvCxnSpPr>
          <p:nvPr/>
        </p:nvCxnSpPr>
        <p:spPr bwMode="auto">
          <a:xfrm flipV="1">
            <a:off x="4745038" y="2678113"/>
            <a:ext cx="287337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4" name="AutoShape 82"/>
          <p:cNvCxnSpPr>
            <a:cxnSpLocks noChangeShapeType="1"/>
            <a:stCxn id="74820" idx="3"/>
            <a:endCxn id="74831" idx="0"/>
          </p:cNvCxnSpPr>
          <p:nvPr/>
        </p:nvCxnSpPr>
        <p:spPr bwMode="auto">
          <a:xfrm>
            <a:off x="4745038" y="2894013"/>
            <a:ext cx="1655762" cy="393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5" name="AutoShape 83"/>
          <p:cNvCxnSpPr>
            <a:cxnSpLocks noChangeShapeType="1"/>
            <a:stCxn id="74827" idx="0"/>
            <a:endCxn id="74826" idx="1"/>
          </p:cNvCxnSpPr>
          <p:nvPr/>
        </p:nvCxnSpPr>
        <p:spPr bwMode="auto">
          <a:xfrm flipV="1">
            <a:off x="1035050" y="3541713"/>
            <a:ext cx="1477963" cy="2873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6" name="AutoShape 84"/>
          <p:cNvCxnSpPr>
            <a:cxnSpLocks noChangeShapeType="1"/>
            <a:stCxn id="74827" idx="3"/>
            <a:endCxn id="74828" idx="1"/>
          </p:cNvCxnSpPr>
          <p:nvPr/>
        </p:nvCxnSpPr>
        <p:spPr bwMode="auto">
          <a:xfrm>
            <a:off x="1682750" y="4010025"/>
            <a:ext cx="254000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7" name="AutoShape 85"/>
          <p:cNvCxnSpPr>
            <a:cxnSpLocks noChangeShapeType="1"/>
            <a:stCxn id="74838" idx="2"/>
            <a:endCxn id="74829" idx="0"/>
          </p:cNvCxnSpPr>
          <p:nvPr/>
        </p:nvCxnSpPr>
        <p:spPr bwMode="auto">
          <a:xfrm flipH="1">
            <a:off x="820738" y="4297363"/>
            <a:ext cx="900112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38" name="Oval 86"/>
          <p:cNvSpPr>
            <a:spLocks noChangeArrowheads="1"/>
          </p:cNvSpPr>
          <p:nvPr/>
        </p:nvSpPr>
        <p:spPr bwMode="auto">
          <a:xfrm>
            <a:off x="1720850" y="42243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39" name="Text Box 87"/>
          <p:cNvSpPr txBox="1">
            <a:spLocks noChangeArrowheads="1"/>
          </p:cNvSpPr>
          <p:nvPr/>
        </p:nvSpPr>
        <p:spPr bwMode="auto">
          <a:xfrm>
            <a:off x="5753100" y="292893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74840" name="Text Box 88"/>
          <p:cNvSpPr txBox="1">
            <a:spLocks noChangeArrowheads="1"/>
          </p:cNvSpPr>
          <p:nvPr/>
        </p:nvSpPr>
        <p:spPr bwMode="auto">
          <a:xfrm>
            <a:off x="4591050" y="249713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74841" name="Text Box 89"/>
          <p:cNvSpPr txBox="1">
            <a:spLocks noChangeArrowheads="1"/>
          </p:cNvSpPr>
          <p:nvPr/>
        </p:nvSpPr>
        <p:spPr bwMode="auto">
          <a:xfrm>
            <a:off x="2297113" y="307181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R25 performed</a:t>
            </a:r>
          </a:p>
        </p:txBody>
      </p:sp>
      <p:sp>
        <p:nvSpPr>
          <p:cNvPr id="74842" name="Text Box 90"/>
          <p:cNvSpPr txBox="1">
            <a:spLocks noChangeArrowheads="1"/>
          </p:cNvSpPr>
          <p:nvPr/>
        </p:nvSpPr>
        <p:spPr bwMode="auto">
          <a:xfrm>
            <a:off x="1573213" y="364807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74843" name="Text Box 91"/>
          <p:cNvSpPr txBox="1">
            <a:spLocks noChangeArrowheads="1"/>
          </p:cNvSpPr>
          <p:nvPr/>
        </p:nvSpPr>
        <p:spPr bwMode="auto">
          <a:xfrm>
            <a:off x="1792288" y="3937000"/>
            <a:ext cx="960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</a:t>
            </a:r>
            <a:br>
              <a:rPr lang="en-GB" sz="1200" i="1"/>
            </a:br>
            <a:r>
              <a:rPr lang="en-GB" sz="1200" i="1"/>
              <a:t>out by</a:t>
            </a:r>
          </a:p>
        </p:txBody>
      </p:sp>
      <p:sp>
        <p:nvSpPr>
          <p:cNvPr id="74844" name="Text Box 92"/>
          <p:cNvSpPr txBox="1">
            <a:spLocks noChangeArrowheads="1"/>
          </p:cNvSpPr>
          <p:nvPr/>
        </p:nvSpPr>
        <p:spPr bwMode="auto">
          <a:xfrm>
            <a:off x="1282700" y="43100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74853" name="AutoShape 101"/>
          <p:cNvCxnSpPr>
            <a:cxnSpLocks noChangeShapeType="1"/>
            <a:stCxn id="74787" idx="3"/>
            <a:endCxn id="74785" idx="0"/>
          </p:cNvCxnSpPr>
          <p:nvPr/>
        </p:nvCxnSpPr>
        <p:spPr bwMode="auto">
          <a:xfrm>
            <a:off x="5686425" y="6350000"/>
            <a:ext cx="2116138" cy="21224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54" name="Text Box 102"/>
          <p:cNvSpPr txBox="1">
            <a:spLocks noChangeArrowheads="1"/>
          </p:cNvSpPr>
          <p:nvPr/>
        </p:nvSpPr>
        <p:spPr bwMode="auto">
          <a:xfrm>
            <a:off x="6329363" y="6888163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R18 created</a:t>
            </a:r>
          </a:p>
        </p:txBody>
      </p:sp>
      <p:cxnSp>
        <p:nvCxnSpPr>
          <p:cNvPr id="74855" name="AutoShape 103"/>
          <p:cNvCxnSpPr>
            <a:cxnSpLocks noChangeShapeType="1"/>
            <a:stCxn id="74857" idx="3"/>
            <a:endCxn id="74785" idx="0"/>
          </p:cNvCxnSpPr>
          <p:nvPr/>
        </p:nvCxnSpPr>
        <p:spPr bwMode="auto">
          <a:xfrm>
            <a:off x="5253038" y="7321550"/>
            <a:ext cx="2549525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6" name="AutoShape 104"/>
          <p:cNvCxnSpPr>
            <a:cxnSpLocks noChangeShapeType="1"/>
            <a:stCxn id="74857" idx="1"/>
            <a:endCxn id="74859" idx="3"/>
          </p:cNvCxnSpPr>
          <p:nvPr/>
        </p:nvCxnSpPr>
        <p:spPr bwMode="auto">
          <a:xfrm flipH="1">
            <a:off x="3521075" y="7321550"/>
            <a:ext cx="647700" cy="4651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57" name="Rectangle 105"/>
          <p:cNvSpPr>
            <a:spLocks noChangeArrowheads="1"/>
          </p:cNvSpPr>
          <p:nvPr/>
        </p:nvSpPr>
        <p:spPr bwMode="auto">
          <a:xfrm>
            <a:off x="4168775" y="7140575"/>
            <a:ext cx="10842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74858" name="Text Box 106"/>
          <p:cNvSpPr txBox="1">
            <a:spLocks noChangeArrowheads="1"/>
          </p:cNvSpPr>
          <p:nvPr/>
        </p:nvSpPr>
        <p:spPr bwMode="auto">
          <a:xfrm>
            <a:off x="5248275" y="7177088"/>
            <a:ext cx="1239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74859" name="Rectangle 107"/>
          <p:cNvSpPr>
            <a:spLocks noChangeArrowheads="1"/>
          </p:cNvSpPr>
          <p:nvPr/>
        </p:nvSpPr>
        <p:spPr bwMode="auto">
          <a:xfrm>
            <a:off x="136525" y="760571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http://catalogue.bnf.fr/ark:/12148/cb409161797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4860" name="Text Box 108"/>
          <p:cNvSpPr txBox="1">
            <a:spLocks noChangeArrowheads="1"/>
          </p:cNvSpPr>
          <p:nvPr/>
        </p:nvSpPr>
        <p:spPr bwMode="auto">
          <a:xfrm>
            <a:off x="2447925" y="7246938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109" name="AutoShape 168"/>
          <p:cNvCxnSpPr>
            <a:cxnSpLocks noChangeShapeType="1"/>
            <a:stCxn id="110" idx="3"/>
            <a:endCxn id="112" idx="1"/>
          </p:cNvCxnSpPr>
          <p:nvPr/>
        </p:nvCxnSpPr>
        <p:spPr bwMode="auto">
          <a:xfrm>
            <a:off x="10874375" y="4692427"/>
            <a:ext cx="639763" cy="432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ectangle 169"/>
          <p:cNvSpPr>
            <a:spLocks noChangeArrowheads="1"/>
          </p:cNvSpPr>
          <p:nvPr/>
        </p:nvSpPr>
        <p:spPr bwMode="auto">
          <a:xfrm>
            <a:off x="9290050" y="4512246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111" name="Text Box 170"/>
          <p:cNvSpPr txBox="1">
            <a:spLocks noChangeArrowheads="1"/>
          </p:cNvSpPr>
          <p:nvPr/>
        </p:nvSpPr>
        <p:spPr bwMode="auto">
          <a:xfrm>
            <a:off x="8993188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 dirty="0"/>
              <a:t>=</a:t>
            </a:r>
          </a:p>
        </p:txBody>
      </p:sp>
      <p:sp>
        <p:nvSpPr>
          <p:cNvPr id="112" name="Rectangle 171"/>
          <p:cNvSpPr>
            <a:spLocks noChangeArrowheads="1"/>
          </p:cNvSpPr>
          <p:nvPr/>
        </p:nvSpPr>
        <p:spPr bwMode="auto">
          <a:xfrm>
            <a:off x="11514138" y="4945063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sp>
        <p:nvSpPr>
          <p:cNvPr id="113" name="Text Box 172"/>
          <p:cNvSpPr txBox="1">
            <a:spLocks noChangeArrowheads="1"/>
          </p:cNvSpPr>
          <p:nvPr/>
        </p:nvSpPr>
        <p:spPr bwMode="auto">
          <a:xfrm>
            <a:off x="10937875" y="4584700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cxnSp>
        <p:nvCxnSpPr>
          <p:cNvPr id="115" name="AutoShape 89"/>
          <p:cNvCxnSpPr>
            <a:cxnSpLocks noChangeShapeType="1"/>
            <a:stCxn id="117" idx="7"/>
            <a:endCxn id="121" idx="2"/>
          </p:cNvCxnSpPr>
          <p:nvPr/>
        </p:nvCxnSpPr>
        <p:spPr bwMode="auto">
          <a:xfrm flipV="1">
            <a:off x="1489563" y="2283253"/>
            <a:ext cx="843268" cy="3658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 Box 90"/>
          <p:cNvSpPr txBox="1">
            <a:spLocks noChangeArrowheads="1"/>
          </p:cNvSpPr>
          <p:nvPr/>
        </p:nvSpPr>
        <p:spPr bwMode="auto">
          <a:xfrm>
            <a:off x="532198" y="2277289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17" name="Oval 91"/>
          <p:cNvSpPr>
            <a:spLocks noChangeArrowheads="1"/>
          </p:cNvSpPr>
          <p:nvPr/>
        </p:nvSpPr>
        <p:spPr bwMode="auto">
          <a:xfrm>
            <a:off x="568152" y="2554288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Hamlet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(an opera by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058494" y="1851453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9" name="AutoShape 69"/>
          <p:cNvCxnSpPr>
            <a:cxnSpLocks noChangeShapeType="1"/>
            <a:stCxn id="121" idx="3"/>
            <a:endCxn id="118" idx="1"/>
          </p:cNvCxnSpPr>
          <p:nvPr/>
        </p:nvCxnSpPr>
        <p:spPr bwMode="auto">
          <a:xfrm>
            <a:off x="3075087" y="2103072"/>
            <a:ext cx="983407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 Box 88"/>
          <p:cNvSpPr txBox="1">
            <a:spLocks noChangeArrowheads="1"/>
          </p:cNvSpPr>
          <p:nvPr/>
        </p:nvSpPr>
        <p:spPr bwMode="auto">
          <a:xfrm>
            <a:off x="3009586" y="1819132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1590575" y="1922890"/>
            <a:ext cx="14845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37" name="AutoShape 153"/>
          <p:cNvCxnSpPr>
            <a:cxnSpLocks noChangeShapeType="1"/>
            <a:stCxn id="74826" idx="3"/>
            <a:endCxn id="74764" idx="1"/>
          </p:cNvCxnSpPr>
          <p:nvPr/>
        </p:nvCxnSpPr>
        <p:spPr bwMode="auto">
          <a:xfrm>
            <a:off x="3810000" y="3540919"/>
            <a:ext cx="1222375" cy="11477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 Box 155"/>
          <p:cNvSpPr txBox="1">
            <a:spLocks noChangeArrowheads="1"/>
          </p:cNvSpPr>
          <p:nvPr/>
        </p:nvSpPr>
        <p:spPr bwMode="auto">
          <a:xfrm>
            <a:off x="4133056" y="3746540"/>
            <a:ext cx="18726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 has association with</a:t>
            </a:r>
            <a:endParaRPr lang="en-GB" sz="1200" i="1" dirty="0"/>
          </a:p>
        </p:txBody>
      </p:sp>
      <p:sp>
        <p:nvSpPr>
          <p:cNvPr id="139" name="Rectangle 129"/>
          <p:cNvSpPr>
            <a:spLocks noChangeArrowheads="1"/>
          </p:cNvSpPr>
          <p:nvPr/>
        </p:nvSpPr>
        <p:spPr bwMode="auto">
          <a:xfrm>
            <a:off x="2963047" y="4010025"/>
            <a:ext cx="976854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{set design}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0" name="AutoShape 130"/>
          <p:cNvCxnSpPr>
            <a:cxnSpLocks noChangeShapeType="1"/>
            <a:stCxn id="141" idx="3"/>
            <a:endCxn id="139" idx="0"/>
          </p:cNvCxnSpPr>
          <p:nvPr/>
        </p:nvCxnSpPr>
        <p:spPr bwMode="auto">
          <a:xfrm flipH="1">
            <a:off x="3451474" y="3797575"/>
            <a:ext cx="488426" cy="212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Oval 131"/>
          <p:cNvSpPr>
            <a:spLocks noChangeArrowheads="1"/>
          </p:cNvSpPr>
          <p:nvPr/>
        </p:nvSpPr>
        <p:spPr bwMode="auto">
          <a:xfrm>
            <a:off x="3918744" y="3674268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2" name="Text Box 132"/>
          <p:cNvSpPr txBox="1">
            <a:spLocks noChangeArrowheads="1"/>
          </p:cNvSpPr>
          <p:nvPr/>
        </p:nvSpPr>
        <p:spPr bwMode="auto">
          <a:xfrm>
            <a:off x="3656509" y="3799681"/>
            <a:ext cx="585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P69.1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 dirty="0"/>
              <a:t>Example J </a:t>
            </a:r>
            <a:r>
              <a:rPr lang="en-GB" sz="5600" dirty="0" smtClean="0"/>
              <a:t>/ FRBR</a:t>
            </a:r>
            <a:r>
              <a:rPr lang="en-GB" sz="5600" baseline="-25000" dirty="0" smtClean="0"/>
              <a:t>OO</a:t>
            </a:r>
            <a:r>
              <a:rPr lang="en-GB" sz="5600" dirty="0" smtClean="0"/>
              <a:t> (alternate)</a:t>
            </a:r>
            <a:endParaRPr lang="en-GB" sz="5600" baseline="-25000" dirty="0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7314406" y="4508500"/>
            <a:ext cx="97313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E38 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694858" y="4508500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E29 Design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or Procedure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991846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144463" y="5016500"/>
            <a:ext cx="28003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{Cambon, Charles-Antoine (1802-1875)}</a:t>
            </a:r>
          </a:p>
        </p:txBody>
      </p:sp>
      <p:cxnSp>
        <p:nvCxnSpPr>
          <p:cNvPr id="74768" name="AutoShape 16"/>
          <p:cNvCxnSpPr>
            <a:cxnSpLocks noChangeShapeType="1"/>
            <a:stCxn id="74787" idx="1"/>
            <a:endCxn id="74766" idx="3"/>
          </p:cNvCxnSpPr>
          <p:nvPr/>
        </p:nvCxnSpPr>
        <p:spPr bwMode="auto">
          <a:xfrm flipH="1" flipV="1">
            <a:off x="2944813" y="5197475"/>
            <a:ext cx="1152525" cy="11525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1360488" y="5592763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{draughtsman}</a:t>
            </a:r>
          </a:p>
        </p:txBody>
      </p:sp>
      <p:cxnSp>
        <p:nvCxnSpPr>
          <p:cNvPr id="74771" name="AutoShape 19"/>
          <p:cNvCxnSpPr>
            <a:cxnSpLocks noChangeShapeType="1"/>
            <a:stCxn id="74779" idx="2"/>
            <a:endCxn id="74770" idx="3"/>
          </p:cNvCxnSpPr>
          <p:nvPr/>
        </p:nvCxnSpPr>
        <p:spPr bwMode="auto">
          <a:xfrm flipH="1">
            <a:off x="2368550" y="5665788"/>
            <a:ext cx="1008063" cy="107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3" name="AutoShape 21"/>
          <p:cNvCxnSpPr>
            <a:cxnSpLocks noChangeShapeType="1"/>
            <a:stCxn id="74785" idx="0"/>
            <a:endCxn id="74761" idx="2"/>
          </p:cNvCxnSpPr>
          <p:nvPr/>
        </p:nvCxnSpPr>
        <p:spPr bwMode="auto">
          <a:xfrm flipH="1" flipV="1">
            <a:off x="7800975" y="4868863"/>
            <a:ext cx="1588" cy="3603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4" name="AutoShape 22"/>
          <p:cNvCxnSpPr>
            <a:cxnSpLocks noChangeShapeType="1"/>
            <a:stCxn id="74787" idx="3"/>
            <a:endCxn id="74761" idx="2"/>
          </p:cNvCxnSpPr>
          <p:nvPr/>
        </p:nvCxnSpPr>
        <p:spPr bwMode="auto">
          <a:xfrm flipV="1">
            <a:off x="5686425" y="4868863"/>
            <a:ext cx="2114550" cy="14803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5" name="AutoShape 23"/>
          <p:cNvCxnSpPr>
            <a:cxnSpLocks noChangeShapeType="1"/>
            <a:stCxn id="74787" idx="1"/>
            <a:endCxn id="74789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6" name="AutoShape 24"/>
          <p:cNvCxnSpPr>
            <a:cxnSpLocks noChangeShapeType="1"/>
            <a:stCxn id="74789" idx="1"/>
            <a:endCxn id="74791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7" name="AutoShape 25"/>
          <p:cNvCxnSpPr>
            <a:cxnSpLocks noChangeShapeType="1"/>
            <a:stCxn id="74785" idx="1"/>
            <a:endCxn id="74793" idx="3"/>
          </p:cNvCxnSpPr>
          <p:nvPr/>
        </p:nvCxnSpPr>
        <p:spPr bwMode="auto">
          <a:xfrm flipH="1" flipV="1">
            <a:off x="5967413" y="7969250"/>
            <a:ext cx="12207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8" name="AutoShape 26"/>
          <p:cNvCxnSpPr>
            <a:cxnSpLocks noChangeShapeType="1"/>
            <a:stCxn id="74793" idx="1"/>
            <a:endCxn id="74796" idx="3"/>
          </p:cNvCxnSpPr>
          <p:nvPr/>
        </p:nvCxnSpPr>
        <p:spPr bwMode="auto">
          <a:xfrm flipH="1">
            <a:off x="4384675" y="7969250"/>
            <a:ext cx="792163" cy="4683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79" name="Oval 27"/>
          <p:cNvSpPr>
            <a:spLocks noChangeArrowheads="1"/>
          </p:cNvSpPr>
          <p:nvPr/>
        </p:nvSpPr>
        <p:spPr bwMode="auto">
          <a:xfrm>
            <a:off x="3376613" y="55927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3087688" y="52324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2513013" y="54483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7188200" y="8472488"/>
            <a:ext cx="1228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F4 Manifestation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Singleton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7989093" y="5815806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E65 Creation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5783131" y="5265321"/>
            <a:ext cx="13452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P94 has  </a:t>
            </a:r>
            <a:r>
              <a:rPr lang="en-GB" sz="1200" i="1" dirty="0"/>
              <a:t>created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“1867”</a:t>
            </a: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74794" name="Rectangle 42"/>
          <p:cNvSpPr>
            <a:spLocks noChangeArrowheads="1"/>
          </p:cNvSpPr>
          <p:nvPr/>
        </p:nvSpPr>
        <p:spPr bwMode="auto">
          <a:xfrm>
            <a:off x="2297113" y="9048750"/>
            <a:ext cx="3167062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MAQA-122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795" name="AutoShape 43"/>
          <p:cNvCxnSpPr>
            <a:cxnSpLocks noChangeShapeType="1"/>
            <a:stCxn id="74785" idx="1"/>
            <a:endCxn id="74794" idx="3"/>
          </p:cNvCxnSpPr>
          <p:nvPr/>
        </p:nvCxnSpPr>
        <p:spPr bwMode="auto">
          <a:xfrm flipH="1">
            <a:off x="5464175" y="8653463"/>
            <a:ext cx="1724025" cy="6111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1792288" y="8256588"/>
            <a:ext cx="25923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680075" y="81137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74798" name="Text Box 46"/>
          <p:cNvSpPr txBox="1">
            <a:spLocks noChangeArrowheads="1"/>
          </p:cNvSpPr>
          <p:nvPr/>
        </p:nvSpPr>
        <p:spPr bwMode="auto">
          <a:xfrm>
            <a:off x="4097338" y="7824788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4799" name="Text Box 4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10001250" y="7321550"/>
            <a:ext cx="2376488" cy="7191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 : maquette construite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de l'acte II, tableau 1 /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par Charles Cambon]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801" name="AutoShape 49"/>
          <p:cNvCxnSpPr>
            <a:cxnSpLocks noChangeShapeType="1"/>
            <a:stCxn id="74785" idx="3"/>
            <a:endCxn id="74800" idx="1"/>
          </p:cNvCxnSpPr>
          <p:nvPr/>
        </p:nvCxnSpPr>
        <p:spPr bwMode="auto">
          <a:xfrm flipV="1">
            <a:off x="8416925" y="7681913"/>
            <a:ext cx="1584325" cy="9715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8777288" y="76803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4803" name="Rectangle 51"/>
          <p:cNvSpPr>
            <a:spLocks noChangeArrowheads="1"/>
          </p:cNvSpPr>
          <p:nvPr/>
        </p:nvSpPr>
        <p:spPr bwMode="auto">
          <a:xfrm>
            <a:off x="11304589" y="3922713"/>
            <a:ext cx="1008062" cy="50323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74804" name="AutoShape 52"/>
          <p:cNvCxnSpPr>
            <a:cxnSpLocks noChangeShapeType="1"/>
            <a:stCxn id="74761" idx="3"/>
            <a:endCxn id="74803" idx="1"/>
          </p:cNvCxnSpPr>
          <p:nvPr/>
        </p:nvCxnSpPr>
        <p:spPr bwMode="auto">
          <a:xfrm flipV="1">
            <a:off x="8287544" y="4174332"/>
            <a:ext cx="3017045" cy="5143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5" name="Text Box 53"/>
          <p:cNvSpPr txBox="1">
            <a:spLocks noChangeArrowheads="1"/>
          </p:cNvSpPr>
          <p:nvPr/>
        </p:nvSpPr>
        <p:spPr bwMode="auto">
          <a:xfrm>
            <a:off x="10082212" y="3977481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4806" name="Rectangle 54"/>
          <p:cNvSpPr>
            <a:spLocks noChangeArrowheads="1"/>
          </p:cNvSpPr>
          <p:nvPr/>
        </p:nvSpPr>
        <p:spPr bwMode="auto">
          <a:xfrm>
            <a:off x="9064625" y="9048750"/>
            <a:ext cx="3600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maquette en volume ; formats divers ; image/jpeg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4807" name="AutoShape 55"/>
          <p:cNvCxnSpPr>
            <a:cxnSpLocks noChangeShapeType="1"/>
            <a:stCxn id="74785" idx="3"/>
            <a:endCxn id="74806" idx="0"/>
          </p:cNvCxnSpPr>
          <p:nvPr/>
        </p:nvCxnSpPr>
        <p:spPr bwMode="auto">
          <a:xfrm>
            <a:off x="8416925" y="8653463"/>
            <a:ext cx="2447925" cy="3952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8848725" y="8472488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74809" name="Rectangle 57"/>
          <p:cNvSpPr>
            <a:spLocks noChangeArrowheads="1"/>
          </p:cNvSpPr>
          <p:nvPr/>
        </p:nvSpPr>
        <p:spPr bwMode="auto">
          <a:xfrm>
            <a:off x="11225213" y="81137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74810" name="AutoShape 58"/>
          <p:cNvCxnSpPr>
            <a:cxnSpLocks noChangeShapeType="1"/>
            <a:stCxn id="74811" idx="6"/>
            <a:endCxn id="74809" idx="1"/>
          </p:cNvCxnSpPr>
          <p:nvPr/>
        </p:nvCxnSpPr>
        <p:spPr bwMode="auto">
          <a:xfrm flipV="1">
            <a:off x="9498013" y="8294688"/>
            <a:ext cx="1727200" cy="5381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11" name="Oval 59"/>
          <p:cNvSpPr>
            <a:spLocks noChangeArrowheads="1"/>
          </p:cNvSpPr>
          <p:nvPr/>
        </p:nvSpPr>
        <p:spPr bwMode="auto">
          <a:xfrm>
            <a:off x="9353550" y="8759825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102171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74813" name="WordArt 61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</a:t>
            </a:r>
          </a:p>
        </p:txBody>
      </p:sp>
      <p:cxnSp>
        <p:nvCxnSpPr>
          <p:cNvPr id="74819" name="AutoShape 67"/>
          <p:cNvCxnSpPr>
            <a:cxnSpLocks noChangeShapeType="1"/>
            <a:stCxn id="74820" idx="1"/>
            <a:endCxn id="117" idx="6"/>
          </p:cNvCxnSpPr>
          <p:nvPr/>
        </p:nvCxnSpPr>
        <p:spPr bwMode="auto">
          <a:xfrm flipH="1" flipV="1">
            <a:off x="1647652" y="2878138"/>
            <a:ext cx="1800398" cy="15081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20" name="Rectangle 68"/>
          <p:cNvSpPr>
            <a:spLocks noChangeArrowheads="1"/>
          </p:cNvSpPr>
          <p:nvPr/>
        </p:nvSpPr>
        <p:spPr bwMode="auto">
          <a:xfrm>
            <a:off x="3448050" y="2713038"/>
            <a:ext cx="129698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74821" name="Text Box 69"/>
          <p:cNvSpPr txBox="1">
            <a:spLocks noChangeArrowheads="1"/>
          </p:cNvSpPr>
          <p:nvPr/>
        </p:nvSpPr>
        <p:spPr bwMode="auto">
          <a:xfrm>
            <a:off x="2368550" y="2649538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 used</a:t>
            </a:r>
            <a:br>
              <a:rPr lang="en-GB" sz="1200" i="1"/>
            </a:br>
            <a:r>
              <a:rPr lang="en-GB" sz="1200" i="1"/>
              <a:t>specific object</a:t>
            </a:r>
          </a:p>
        </p:txBody>
      </p:sp>
      <p:sp>
        <p:nvSpPr>
          <p:cNvPr id="74822" name="Rectangle 70"/>
          <p:cNvSpPr>
            <a:spLocks noChangeArrowheads="1"/>
          </p:cNvSpPr>
          <p:nvPr/>
        </p:nvSpPr>
        <p:spPr bwMode="auto">
          <a:xfrm>
            <a:off x="410592" y="3249613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74823" name="AutoShape 71"/>
          <p:cNvCxnSpPr>
            <a:cxnSpLocks noChangeShapeType="1"/>
            <a:stCxn id="74824" idx="3"/>
            <a:endCxn id="74822" idx="3"/>
          </p:cNvCxnSpPr>
          <p:nvPr/>
        </p:nvCxnSpPr>
        <p:spPr bwMode="auto">
          <a:xfrm flipH="1">
            <a:off x="1707579" y="2955407"/>
            <a:ext cx="604340" cy="473594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24" name="Oval 72"/>
          <p:cNvSpPr>
            <a:spLocks noChangeArrowheads="1"/>
          </p:cNvSpPr>
          <p:nvPr/>
        </p:nvSpPr>
        <p:spPr bwMode="auto">
          <a:xfrm>
            <a:off x="2290763" y="28321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25" name="Text Box 73"/>
          <p:cNvSpPr txBox="1">
            <a:spLocks noChangeArrowheads="1"/>
          </p:cNvSpPr>
          <p:nvPr/>
        </p:nvSpPr>
        <p:spPr bwMode="auto">
          <a:xfrm>
            <a:off x="1858963" y="300037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P16.1</a:t>
            </a:r>
          </a:p>
        </p:txBody>
      </p:sp>
      <p:sp>
        <p:nvSpPr>
          <p:cNvPr id="74826" name="Rectangle 74"/>
          <p:cNvSpPr>
            <a:spLocks noChangeArrowheads="1"/>
          </p:cNvSpPr>
          <p:nvPr/>
        </p:nvSpPr>
        <p:spPr bwMode="auto">
          <a:xfrm>
            <a:off x="2513013" y="3360738"/>
            <a:ext cx="12969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F25 Performance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Plan</a:t>
            </a:r>
          </a:p>
        </p:txBody>
      </p:sp>
      <p:sp>
        <p:nvSpPr>
          <p:cNvPr id="74827" name="Rectangle 75"/>
          <p:cNvSpPr>
            <a:spLocks noChangeArrowheads="1"/>
          </p:cNvSpPr>
          <p:nvPr/>
        </p:nvSpPr>
        <p:spPr bwMode="auto">
          <a:xfrm>
            <a:off x="385763" y="3829050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Creation</a:t>
            </a:r>
          </a:p>
        </p:txBody>
      </p:sp>
      <p:sp>
        <p:nvSpPr>
          <p:cNvPr id="74828" name="Rectangle 76"/>
          <p:cNvSpPr>
            <a:spLocks noChangeArrowheads="1"/>
          </p:cNvSpPr>
          <p:nvPr/>
        </p:nvSpPr>
        <p:spPr bwMode="auto">
          <a:xfrm>
            <a:off x="1936750" y="4440238"/>
            <a:ext cx="1439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{Georges Colleuille}</a:t>
            </a:r>
          </a:p>
        </p:txBody>
      </p:sp>
      <p:sp>
        <p:nvSpPr>
          <p:cNvPr id="74829" name="Rectangle 77"/>
          <p:cNvSpPr>
            <a:spLocks noChangeArrowheads="1"/>
          </p:cNvSpPr>
          <p:nvPr/>
        </p:nvSpPr>
        <p:spPr bwMode="auto">
          <a:xfrm>
            <a:off x="207963" y="4513263"/>
            <a:ext cx="12239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{stage director}</a:t>
            </a:r>
          </a:p>
        </p:txBody>
      </p:sp>
      <p:sp>
        <p:nvSpPr>
          <p:cNvPr id="74830" name="Rectangle 78"/>
          <p:cNvSpPr>
            <a:spLocks noChangeArrowheads="1"/>
          </p:cNvSpPr>
          <p:nvPr/>
        </p:nvSpPr>
        <p:spPr bwMode="auto">
          <a:xfrm>
            <a:off x="5032375" y="249713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 {</a:t>
            </a:r>
            <a:r>
              <a:rPr lang="fr-FR" sz="1200">
                <a:solidFill>
                  <a:srgbClr val="663300"/>
                </a:solidFill>
              </a:rPr>
              <a:t>09-03-1868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74831" name="Rectangle 79"/>
          <p:cNvSpPr>
            <a:spLocks noChangeArrowheads="1"/>
          </p:cNvSpPr>
          <p:nvPr/>
        </p:nvSpPr>
        <p:spPr bwMode="auto">
          <a:xfrm>
            <a:off x="5176838" y="3287713"/>
            <a:ext cx="24479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Paris : Théâtre national de l'Opéra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4832" name="AutoShape 80"/>
          <p:cNvCxnSpPr>
            <a:cxnSpLocks noChangeShapeType="1"/>
            <a:stCxn id="74820" idx="2"/>
            <a:endCxn id="74826" idx="0"/>
          </p:cNvCxnSpPr>
          <p:nvPr/>
        </p:nvCxnSpPr>
        <p:spPr bwMode="auto">
          <a:xfrm flipH="1">
            <a:off x="3162300" y="3073400"/>
            <a:ext cx="935038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3" name="AutoShape 81"/>
          <p:cNvCxnSpPr>
            <a:cxnSpLocks noChangeShapeType="1"/>
            <a:stCxn id="74820" idx="3"/>
            <a:endCxn id="74830" idx="1"/>
          </p:cNvCxnSpPr>
          <p:nvPr/>
        </p:nvCxnSpPr>
        <p:spPr bwMode="auto">
          <a:xfrm flipV="1">
            <a:off x="4745038" y="2678113"/>
            <a:ext cx="287337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4" name="AutoShape 82"/>
          <p:cNvCxnSpPr>
            <a:cxnSpLocks noChangeShapeType="1"/>
            <a:stCxn id="74820" idx="3"/>
            <a:endCxn id="74831" idx="0"/>
          </p:cNvCxnSpPr>
          <p:nvPr/>
        </p:nvCxnSpPr>
        <p:spPr bwMode="auto">
          <a:xfrm>
            <a:off x="4745038" y="2894013"/>
            <a:ext cx="1655762" cy="393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5" name="AutoShape 83"/>
          <p:cNvCxnSpPr>
            <a:cxnSpLocks noChangeShapeType="1"/>
            <a:stCxn id="74827" idx="0"/>
            <a:endCxn id="74826" idx="1"/>
          </p:cNvCxnSpPr>
          <p:nvPr/>
        </p:nvCxnSpPr>
        <p:spPr bwMode="auto">
          <a:xfrm flipV="1">
            <a:off x="1035050" y="3541713"/>
            <a:ext cx="1477963" cy="2873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6" name="AutoShape 84"/>
          <p:cNvCxnSpPr>
            <a:cxnSpLocks noChangeShapeType="1"/>
            <a:stCxn id="74827" idx="3"/>
            <a:endCxn id="74828" idx="1"/>
          </p:cNvCxnSpPr>
          <p:nvPr/>
        </p:nvCxnSpPr>
        <p:spPr bwMode="auto">
          <a:xfrm>
            <a:off x="1682750" y="4010025"/>
            <a:ext cx="254000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37" name="AutoShape 85"/>
          <p:cNvCxnSpPr>
            <a:cxnSpLocks noChangeShapeType="1"/>
            <a:stCxn id="74838" idx="2"/>
            <a:endCxn id="74829" idx="0"/>
          </p:cNvCxnSpPr>
          <p:nvPr/>
        </p:nvCxnSpPr>
        <p:spPr bwMode="auto">
          <a:xfrm flipH="1">
            <a:off x="820738" y="4297363"/>
            <a:ext cx="900112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38" name="Oval 86"/>
          <p:cNvSpPr>
            <a:spLocks noChangeArrowheads="1"/>
          </p:cNvSpPr>
          <p:nvPr/>
        </p:nvSpPr>
        <p:spPr bwMode="auto">
          <a:xfrm>
            <a:off x="1720850" y="42243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839" name="Text Box 87"/>
          <p:cNvSpPr txBox="1">
            <a:spLocks noChangeArrowheads="1"/>
          </p:cNvSpPr>
          <p:nvPr/>
        </p:nvSpPr>
        <p:spPr bwMode="auto">
          <a:xfrm>
            <a:off x="5753100" y="292893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74840" name="Text Box 88"/>
          <p:cNvSpPr txBox="1">
            <a:spLocks noChangeArrowheads="1"/>
          </p:cNvSpPr>
          <p:nvPr/>
        </p:nvSpPr>
        <p:spPr bwMode="auto">
          <a:xfrm>
            <a:off x="4591050" y="249713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74841" name="Text Box 89"/>
          <p:cNvSpPr txBox="1">
            <a:spLocks noChangeArrowheads="1"/>
          </p:cNvSpPr>
          <p:nvPr/>
        </p:nvSpPr>
        <p:spPr bwMode="auto">
          <a:xfrm>
            <a:off x="2297113" y="307181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R25 performed</a:t>
            </a:r>
          </a:p>
        </p:txBody>
      </p:sp>
      <p:sp>
        <p:nvSpPr>
          <p:cNvPr id="74842" name="Text Box 90"/>
          <p:cNvSpPr txBox="1">
            <a:spLocks noChangeArrowheads="1"/>
          </p:cNvSpPr>
          <p:nvPr/>
        </p:nvSpPr>
        <p:spPr bwMode="auto">
          <a:xfrm>
            <a:off x="1573213" y="364807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74843" name="Text Box 91"/>
          <p:cNvSpPr txBox="1">
            <a:spLocks noChangeArrowheads="1"/>
          </p:cNvSpPr>
          <p:nvPr/>
        </p:nvSpPr>
        <p:spPr bwMode="auto">
          <a:xfrm>
            <a:off x="1792288" y="3937000"/>
            <a:ext cx="960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</a:t>
            </a:r>
            <a:br>
              <a:rPr lang="en-GB" sz="1200" i="1"/>
            </a:br>
            <a:r>
              <a:rPr lang="en-GB" sz="1200" i="1"/>
              <a:t>out by</a:t>
            </a:r>
          </a:p>
        </p:txBody>
      </p:sp>
      <p:sp>
        <p:nvSpPr>
          <p:cNvPr id="74844" name="Text Box 92"/>
          <p:cNvSpPr txBox="1">
            <a:spLocks noChangeArrowheads="1"/>
          </p:cNvSpPr>
          <p:nvPr/>
        </p:nvSpPr>
        <p:spPr bwMode="auto">
          <a:xfrm>
            <a:off x="1282700" y="43100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cxnSp>
        <p:nvCxnSpPr>
          <p:cNvPr id="74855" name="AutoShape 103"/>
          <p:cNvCxnSpPr>
            <a:cxnSpLocks noChangeShapeType="1"/>
            <a:stCxn id="74857" idx="3"/>
            <a:endCxn id="74785" idx="0"/>
          </p:cNvCxnSpPr>
          <p:nvPr/>
        </p:nvCxnSpPr>
        <p:spPr bwMode="auto">
          <a:xfrm>
            <a:off x="5253038" y="7321550"/>
            <a:ext cx="2549525" cy="1150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6" name="AutoShape 104"/>
          <p:cNvCxnSpPr>
            <a:cxnSpLocks noChangeShapeType="1"/>
            <a:stCxn id="74857" idx="1"/>
            <a:endCxn id="74859" idx="3"/>
          </p:cNvCxnSpPr>
          <p:nvPr/>
        </p:nvCxnSpPr>
        <p:spPr bwMode="auto">
          <a:xfrm flipH="1">
            <a:off x="3521075" y="7321550"/>
            <a:ext cx="647700" cy="4651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57" name="Rectangle 105"/>
          <p:cNvSpPr>
            <a:spLocks noChangeArrowheads="1"/>
          </p:cNvSpPr>
          <p:nvPr/>
        </p:nvSpPr>
        <p:spPr bwMode="auto">
          <a:xfrm>
            <a:off x="4168775" y="7140575"/>
            <a:ext cx="10842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74858" name="Text Box 106"/>
          <p:cNvSpPr txBox="1">
            <a:spLocks noChangeArrowheads="1"/>
          </p:cNvSpPr>
          <p:nvPr/>
        </p:nvSpPr>
        <p:spPr bwMode="auto">
          <a:xfrm>
            <a:off x="5248275" y="7177088"/>
            <a:ext cx="1239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74859" name="Rectangle 107"/>
          <p:cNvSpPr>
            <a:spLocks noChangeArrowheads="1"/>
          </p:cNvSpPr>
          <p:nvPr/>
        </p:nvSpPr>
        <p:spPr bwMode="auto">
          <a:xfrm>
            <a:off x="136525" y="7605713"/>
            <a:ext cx="33845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http://catalogue.bnf.fr/ark:/12148/cb409161797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4860" name="Text Box 108"/>
          <p:cNvSpPr txBox="1">
            <a:spLocks noChangeArrowheads="1"/>
          </p:cNvSpPr>
          <p:nvPr/>
        </p:nvSpPr>
        <p:spPr bwMode="auto">
          <a:xfrm>
            <a:off x="2447925" y="7246938"/>
            <a:ext cx="154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109" name="AutoShape 168"/>
          <p:cNvCxnSpPr>
            <a:cxnSpLocks noChangeShapeType="1"/>
            <a:stCxn id="110" idx="3"/>
            <a:endCxn id="112" idx="1"/>
          </p:cNvCxnSpPr>
          <p:nvPr/>
        </p:nvCxnSpPr>
        <p:spPr bwMode="auto">
          <a:xfrm>
            <a:off x="10874375" y="5267722"/>
            <a:ext cx="639763" cy="43281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ectangle 169"/>
          <p:cNvSpPr>
            <a:spLocks noChangeArrowheads="1"/>
          </p:cNvSpPr>
          <p:nvPr/>
        </p:nvSpPr>
        <p:spPr bwMode="auto">
          <a:xfrm>
            <a:off x="9290050" y="5087541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112" name="Rectangle 171"/>
          <p:cNvSpPr>
            <a:spLocks noChangeArrowheads="1"/>
          </p:cNvSpPr>
          <p:nvPr/>
        </p:nvSpPr>
        <p:spPr bwMode="auto">
          <a:xfrm>
            <a:off x="11514138" y="5520358"/>
            <a:ext cx="1081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{fre}</a:t>
            </a:r>
          </a:p>
        </p:txBody>
      </p:sp>
      <p:sp>
        <p:nvSpPr>
          <p:cNvPr id="113" name="Text Box 172"/>
          <p:cNvSpPr txBox="1">
            <a:spLocks noChangeArrowheads="1"/>
          </p:cNvSpPr>
          <p:nvPr/>
        </p:nvSpPr>
        <p:spPr bwMode="auto">
          <a:xfrm>
            <a:off x="10937875" y="5159995"/>
            <a:ext cx="140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cxnSp>
        <p:nvCxnSpPr>
          <p:cNvPr id="115" name="AutoShape 89"/>
          <p:cNvCxnSpPr>
            <a:cxnSpLocks noChangeShapeType="1"/>
            <a:stCxn id="117" idx="7"/>
            <a:endCxn id="121" idx="2"/>
          </p:cNvCxnSpPr>
          <p:nvPr/>
        </p:nvCxnSpPr>
        <p:spPr bwMode="auto">
          <a:xfrm flipV="1">
            <a:off x="1489563" y="2283253"/>
            <a:ext cx="843268" cy="3658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Text Box 90"/>
          <p:cNvSpPr txBox="1">
            <a:spLocks noChangeArrowheads="1"/>
          </p:cNvSpPr>
          <p:nvPr/>
        </p:nvSpPr>
        <p:spPr bwMode="auto">
          <a:xfrm>
            <a:off x="532198" y="2277289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17" name="Oval 91"/>
          <p:cNvSpPr>
            <a:spLocks noChangeArrowheads="1"/>
          </p:cNvSpPr>
          <p:nvPr/>
        </p:nvSpPr>
        <p:spPr bwMode="auto">
          <a:xfrm>
            <a:off x="568152" y="2554288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Hamlet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(an opera by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058494" y="1851453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9" name="AutoShape 69"/>
          <p:cNvCxnSpPr>
            <a:cxnSpLocks noChangeShapeType="1"/>
            <a:stCxn id="121" idx="3"/>
            <a:endCxn id="118" idx="1"/>
          </p:cNvCxnSpPr>
          <p:nvPr/>
        </p:nvCxnSpPr>
        <p:spPr bwMode="auto">
          <a:xfrm>
            <a:off x="3075087" y="2103072"/>
            <a:ext cx="983407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 Box 88"/>
          <p:cNvSpPr txBox="1">
            <a:spLocks noChangeArrowheads="1"/>
          </p:cNvSpPr>
          <p:nvPr/>
        </p:nvSpPr>
        <p:spPr bwMode="auto">
          <a:xfrm>
            <a:off x="3009586" y="1819132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1590575" y="1922890"/>
            <a:ext cx="14845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37" name="AutoShape 153"/>
          <p:cNvCxnSpPr>
            <a:cxnSpLocks noChangeShapeType="1"/>
            <a:stCxn id="74826" idx="3"/>
            <a:endCxn id="74764" idx="1"/>
          </p:cNvCxnSpPr>
          <p:nvPr/>
        </p:nvCxnSpPr>
        <p:spPr bwMode="auto">
          <a:xfrm>
            <a:off x="3810000" y="3540919"/>
            <a:ext cx="1884858" cy="11477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 Box 155"/>
          <p:cNvSpPr txBox="1">
            <a:spLocks noChangeArrowheads="1"/>
          </p:cNvSpPr>
          <p:nvPr/>
        </p:nvSpPr>
        <p:spPr bwMode="auto">
          <a:xfrm>
            <a:off x="4311960" y="3818731"/>
            <a:ext cx="18726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 has association with</a:t>
            </a:r>
            <a:endParaRPr lang="en-GB" sz="1200" i="1" dirty="0"/>
          </a:p>
        </p:txBody>
      </p:sp>
      <p:sp>
        <p:nvSpPr>
          <p:cNvPr id="139" name="Rectangle 129"/>
          <p:cNvSpPr>
            <a:spLocks noChangeArrowheads="1"/>
          </p:cNvSpPr>
          <p:nvPr/>
        </p:nvSpPr>
        <p:spPr bwMode="auto">
          <a:xfrm>
            <a:off x="2963047" y="4010025"/>
            <a:ext cx="976854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{set design}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0" name="AutoShape 130"/>
          <p:cNvCxnSpPr>
            <a:cxnSpLocks noChangeShapeType="1"/>
            <a:stCxn id="141" idx="3"/>
            <a:endCxn id="139" idx="0"/>
          </p:cNvCxnSpPr>
          <p:nvPr/>
        </p:nvCxnSpPr>
        <p:spPr bwMode="auto">
          <a:xfrm flipH="1">
            <a:off x="3451474" y="3797575"/>
            <a:ext cx="665780" cy="212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Oval 131"/>
          <p:cNvSpPr>
            <a:spLocks noChangeArrowheads="1"/>
          </p:cNvSpPr>
          <p:nvPr/>
        </p:nvSpPr>
        <p:spPr bwMode="auto">
          <a:xfrm>
            <a:off x="4096098" y="3674268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2" name="Text Box 132"/>
          <p:cNvSpPr txBox="1">
            <a:spLocks noChangeArrowheads="1"/>
          </p:cNvSpPr>
          <p:nvPr/>
        </p:nvSpPr>
        <p:spPr bwMode="auto">
          <a:xfrm>
            <a:off x="3656509" y="3799681"/>
            <a:ext cx="5854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P69.1</a:t>
            </a:r>
            <a:endParaRPr lang="en-GB" sz="1200" i="1" dirty="0"/>
          </a:p>
        </p:txBody>
      </p:sp>
      <p:cxnSp>
        <p:nvCxnSpPr>
          <p:cNvPr id="114" name="AutoShape 21"/>
          <p:cNvCxnSpPr>
            <a:cxnSpLocks noChangeShapeType="1"/>
            <a:stCxn id="74785" idx="0"/>
            <a:endCxn id="110" idx="1"/>
          </p:cNvCxnSpPr>
          <p:nvPr/>
        </p:nvCxnSpPr>
        <p:spPr bwMode="auto">
          <a:xfrm flipV="1">
            <a:off x="7802563" y="5267722"/>
            <a:ext cx="1487487" cy="320476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ext Box 34"/>
          <p:cNvSpPr txBox="1">
            <a:spLocks noChangeArrowheads="1"/>
          </p:cNvSpPr>
          <p:nvPr/>
        </p:nvSpPr>
        <p:spPr bwMode="auto">
          <a:xfrm>
            <a:off x="6743700" y="6267451"/>
            <a:ext cx="1036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P128 carries</a:t>
            </a:r>
          </a:p>
        </p:txBody>
      </p:sp>
    </p:spTree>
    <p:extLst>
      <p:ext uri="{BB962C8B-B14F-4D97-AF65-F5344CB8AC3E}">
        <p14:creationId xmlns:p14="http://schemas.microsoft.com/office/powerpoint/2010/main" val="39370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N according to EDM</a:t>
            </a:r>
            <a:endParaRPr lang="en-GB" baseline="-250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48726" y="6927651"/>
            <a:ext cx="1008062" cy="2889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“Hamlet”</a:t>
            </a:r>
          </a:p>
        </p:txBody>
      </p:sp>
      <p:cxnSp>
        <p:nvCxnSpPr>
          <p:cNvPr id="7173" name="AutoShape 5"/>
          <p:cNvCxnSpPr>
            <a:cxnSpLocks noChangeShapeType="1"/>
            <a:stCxn id="7213" idx="1"/>
            <a:endCxn id="7172" idx="3"/>
          </p:cNvCxnSpPr>
          <p:nvPr/>
        </p:nvCxnSpPr>
        <p:spPr bwMode="auto">
          <a:xfrm flipH="1">
            <a:off x="3156788" y="6204744"/>
            <a:ext cx="3675812" cy="8673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41634" y="6547884"/>
            <a:ext cx="1468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dcterms:alternative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“eng”</a:t>
            </a:r>
          </a:p>
        </p:txBody>
      </p:sp>
      <p:cxnSp>
        <p:nvCxnSpPr>
          <p:cNvPr id="7187" name="AutoShape 19"/>
          <p:cNvCxnSpPr>
            <a:cxnSpLocks noChangeShapeType="1"/>
            <a:stCxn id="7181" idx="3"/>
            <a:endCxn id="7186" idx="1"/>
          </p:cNvCxnSpPr>
          <p:nvPr/>
        </p:nvCxnSpPr>
        <p:spPr bwMode="auto">
          <a:xfrm>
            <a:off x="8953500" y="4113213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9874228" y="4155281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96888" y="1884363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2178" y="3744589"/>
            <a:ext cx="265772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{Singer, Samuel </a:t>
            </a:r>
            <a:r>
              <a:rPr lang="en-GB" sz="1200" dirty="0" smtClean="0">
                <a:solidFill>
                  <a:srgbClr val="663300"/>
                </a:solidFill>
              </a:rPr>
              <a:t>Weller, </a:t>
            </a:r>
            <a:r>
              <a:rPr lang="en-GB" sz="1200" dirty="0">
                <a:solidFill>
                  <a:srgbClr val="663300"/>
                </a:solidFill>
              </a:rPr>
              <a:t>1783-1858}</a:t>
            </a:r>
          </a:p>
        </p:txBody>
      </p:sp>
      <p:cxnSp>
        <p:nvCxnSpPr>
          <p:cNvPr id="7194" name="AutoShape 26"/>
          <p:cNvCxnSpPr>
            <a:cxnSpLocks noChangeShapeType="1"/>
            <a:stCxn id="7261" idx="1"/>
            <a:endCxn id="7192" idx="3"/>
          </p:cNvCxnSpPr>
          <p:nvPr/>
        </p:nvCxnSpPr>
        <p:spPr bwMode="auto">
          <a:xfrm flipH="1">
            <a:off x="3009900" y="2063750"/>
            <a:ext cx="3540918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95" name="AutoShape 27"/>
          <p:cNvCxnSpPr>
            <a:cxnSpLocks noChangeShapeType="1"/>
            <a:stCxn id="7181" idx="1"/>
            <a:endCxn id="7193" idx="3"/>
          </p:cNvCxnSpPr>
          <p:nvPr/>
        </p:nvCxnSpPr>
        <p:spPr bwMode="auto">
          <a:xfrm flipH="1" flipV="1">
            <a:off x="3009900" y="3924770"/>
            <a:ext cx="3638550" cy="1876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0" name="AutoShape 32"/>
          <p:cNvCxnSpPr>
            <a:cxnSpLocks noChangeShapeType="1"/>
            <a:stCxn id="7213" idx="0"/>
            <a:endCxn id="7181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1" name="AutoShape 33"/>
          <p:cNvCxnSpPr>
            <a:cxnSpLocks noChangeShapeType="1"/>
            <a:stCxn id="7214" idx="0"/>
            <a:endCxn id="7213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4" name="AutoShape 36"/>
          <p:cNvCxnSpPr>
            <a:cxnSpLocks noChangeShapeType="1"/>
            <a:stCxn id="7213" idx="3"/>
            <a:endCxn id="7224" idx="1"/>
          </p:cNvCxnSpPr>
          <p:nvPr/>
        </p:nvCxnSpPr>
        <p:spPr bwMode="auto">
          <a:xfrm>
            <a:off x="8782050" y="6205538"/>
            <a:ext cx="22272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5" name="AutoShape 37"/>
          <p:cNvCxnSpPr>
            <a:cxnSpLocks noChangeShapeType="1"/>
            <a:stCxn id="7214" idx="1"/>
            <a:endCxn id="7232" idx="3"/>
          </p:cNvCxnSpPr>
          <p:nvPr/>
        </p:nvCxnSpPr>
        <p:spPr bwMode="auto">
          <a:xfrm flipH="1" flipV="1">
            <a:off x="4168775" y="7680325"/>
            <a:ext cx="2874963" cy="3960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110015" y="1789906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842544" y="3743739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dc:contributor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1504950" y="5592763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{Leipzig: Kersten}</a:t>
            </a:r>
          </a:p>
        </p:txBody>
      </p:sp>
      <p:cxnSp>
        <p:nvCxnSpPr>
          <p:cNvPr id="7220" name="AutoShape 52"/>
          <p:cNvCxnSpPr>
            <a:cxnSpLocks noChangeShapeType="1"/>
            <a:stCxn id="7213" idx="1"/>
            <a:endCxn id="7219" idx="3"/>
          </p:cNvCxnSpPr>
          <p:nvPr/>
        </p:nvCxnSpPr>
        <p:spPr bwMode="auto">
          <a:xfrm flipH="1" flipV="1">
            <a:off x="3009900" y="5773738"/>
            <a:ext cx="3822700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1009313" y="68881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{1820}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11009313" y="7464425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“[ca. 1820]”</a:t>
            </a:r>
          </a:p>
        </p:txBody>
      </p:sp>
      <p:cxnSp>
        <p:nvCxnSpPr>
          <p:cNvPr id="7226" name="AutoShape 58"/>
          <p:cNvCxnSpPr>
            <a:cxnSpLocks noChangeShapeType="1"/>
            <a:stCxn id="7213" idx="3"/>
            <a:endCxn id="7225" idx="1"/>
          </p:cNvCxnSpPr>
          <p:nvPr/>
        </p:nvCxnSpPr>
        <p:spPr bwMode="auto">
          <a:xfrm>
            <a:off x="8782050" y="6205538"/>
            <a:ext cx="2227263" cy="14398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2944813" y="8329613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P.o. angl. 622c”</a:t>
            </a:r>
          </a:p>
        </p:txBody>
      </p:sp>
      <p:cxnSp>
        <p:nvCxnSpPr>
          <p:cNvPr id="7231" name="AutoShape 63"/>
          <p:cNvCxnSpPr>
            <a:cxnSpLocks noChangeShapeType="1"/>
            <a:stCxn id="7214" idx="1"/>
            <a:endCxn id="7230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360240" y="7464425"/>
            <a:ext cx="280853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edm:Place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München</a:t>
            </a:r>
            <a:r>
              <a:rPr lang="en-GB" sz="1200" dirty="0">
                <a:solidFill>
                  <a:srgbClr val="663300"/>
                </a:solidFill>
              </a:rPr>
              <a:t>, </a:t>
            </a:r>
            <a:r>
              <a:rPr lang="en-GB" sz="1200" dirty="0" err="1">
                <a:solidFill>
                  <a:srgbClr val="663300"/>
                </a:solidFill>
              </a:rPr>
              <a:t>Bayerische</a:t>
            </a:r>
            <a:r>
              <a:rPr lang="en-GB" sz="1200" dirty="0">
                <a:solidFill>
                  <a:srgbClr val="663300"/>
                </a:solidFill>
              </a:rPr>
              <a:t> </a:t>
            </a:r>
            <a:r>
              <a:rPr lang="en-GB" sz="1200" dirty="0" err="1">
                <a:solidFill>
                  <a:srgbClr val="663300"/>
                </a:solidFill>
              </a:rPr>
              <a:t>Staatsbibliothek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edm:currentLocation</a:t>
            </a:r>
            <a:endParaRPr lang="en-GB" sz="1200" i="1" dirty="0"/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1072208" y="6259971"/>
            <a:ext cx="208870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“Hamlet Prince of Denmark: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tragedy in five acts”</a:t>
            </a:r>
          </a:p>
        </p:txBody>
      </p:sp>
      <p:cxnSp>
        <p:nvCxnSpPr>
          <p:cNvPr id="7237" name="AutoShape 69"/>
          <p:cNvCxnSpPr>
            <a:cxnSpLocks noChangeShapeType="1"/>
            <a:stCxn id="7213" idx="1"/>
            <a:endCxn id="7236" idx="3"/>
          </p:cNvCxnSpPr>
          <p:nvPr/>
        </p:nvCxnSpPr>
        <p:spPr bwMode="auto">
          <a:xfrm flipH="1">
            <a:off x="3160912" y="6204744"/>
            <a:ext cx="3671688" cy="30684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4921250" y="6891025"/>
            <a:ext cx="2021647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“William Shakespeare’s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Hamlet Prince of Denmark”</a:t>
            </a:r>
          </a:p>
        </p:txBody>
      </p:sp>
      <p:cxnSp>
        <p:nvCxnSpPr>
          <p:cNvPr id="7240" name="AutoShape 72"/>
          <p:cNvCxnSpPr>
            <a:cxnSpLocks noChangeShapeType="1"/>
            <a:stCxn id="7213" idx="1"/>
            <a:endCxn id="7239" idx="0"/>
          </p:cNvCxnSpPr>
          <p:nvPr/>
        </p:nvCxnSpPr>
        <p:spPr bwMode="auto">
          <a:xfrm flipH="1">
            <a:off x="5932074" y="6204744"/>
            <a:ext cx="900526" cy="68628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10793413" y="5232400"/>
            <a:ext cx="1865312" cy="863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“Ausgabe: 3. ed. with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notes original and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selected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Samuel Weller Singer”</a:t>
            </a:r>
          </a:p>
        </p:txBody>
      </p:sp>
      <p:cxnSp>
        <p:nvCxnSpPr>
          <p:cNvPr id="7243" name="AutoShape 75"/>
          <p:cNvCxnSpPr>
            <a:cxnSpLocks noChangeShapeType="1"/>
            <a:stCxn id="7213" idx="3"/>
            <a:endCxn id="7242" idx="1"/>
          </p:cNvCxnSpPr>
          <p:nvPr/>
        </p:nvCxnSpPr>
        <p:spPr bwMode="auto">
          <a:xfrm flipV="1">
            <a:off x="8782050" y="5664200"/>
            <a:ext cx="2011363" cy="541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9137650" y="5664200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dc:description</a:t>
            </a:r>
          </a:p>
        </p:txBody>
      </p:sp>
      <p:sp>
        <p:nvSpPr>
          <p:cNvPr id="7245" name="Rectangle 77"/>
          <p:cNvSpPr>
            <a:spLocks noChangeArrowheads="1"/>
          </p:cNvSpPr>
          <p:nvPr/>
        </p:nvSpPr>
        <p:spPr bwMode="auto">
          <a:xfrm>
            <a:off x="10864850" y="8040688"/>
            <a:ext cx="9366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“179 S.”</a:t>
            </a:r>
          </a:p>
        </p:txBody>
      </p:sp>
      <p:cxnSp>
        <p:nvCxnSpPr>
          <p:cNvPr id="7246" name="AutoShape 78"/>
          <p:cNvCxnSpPr>
            <a:cxnSpLocks noChangeShapeType="1"/>
            <a:stCxn id="7213" idx="3"/>
            <a:endCxn id="7245" idx="1"/>
          </p:cNvCxnSpPr>
          <p:nvPr/>
        </p:nvCxnSpPr>
        <p:spPr bwMode="auto">
          <a:xfrm>
            <a:off x="8782050" y="6205538"/>
            <a:ext cx="2082800" cy="20161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11080750" y="6240463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7249" name="AutoShape 81"/>
          <p:cNvCxnSpPr>
            <a:cxnSpLocks noChangeShapeType="1"/>
            <a:stCxn id="7213" idx="3"/>
            <a:endCxn id="7248" idx="1"/>
          </p:cNvCxnSpPr>
          <p:nvPr/>
        </p:nvCxnSpPr>
        <p:spPr bwMode="auto">
          <a:xfrm>
            <a:off x="8782050" y="6205538"/>
            <a:ext cx="2298700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9640888" y="6096000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3798071" y="6204744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5474460" y="6511590"/>
            <a:ext cx="1468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dcterms:alternative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9879013" y="65420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9785350" y="7105650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10072688" y="7537450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267" name="AutoShape 99"/>
          <p:cNvCxnSpPr>
            <a:cxnSpLocks noChangeShapeType="1"/>
            <a:stCxn id="7181" idx="0"/>
            <a:endCxn id="7261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7789727" y="2797176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7279" name="AutoShape 111"/>
          <p:cNvCxnSpPr>
            <a:cxnSpLocks noChangeShapeType="1"/>
            <a:stCxn id="7280" idx="0"/>
            <a:endCxn id="7214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7281" name="Text Box 113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[also instantiated as]</a:t>
            </a:r>
            <a:endParaRPr lang="en-GB" sz="1200" i="1" dirty="0"/>
          </a:p>
        </p:txBody>
      </p:sp>
      <p:sp>
        <p:nvSpPr>
          <p:cNvPr id="88" name="Rectangle 68"/>
          <p:cNvSpPr>
            <a:spLocks noChangeArrowheads="1"/>
          </p:cNvSpPr>
          <p:nvPr/>
        </p:nvSpPr>
        <p:spPr bwMode="auto">
          <a:xfrm>
            <a:off x="352178" y="4541837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English (Singer edition)”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9" name="AutoShape 69"/>
          <p:cNvCxnSpPr>
            <a:cxnSpLocks noChangeShapeType="1"/>
            <a:stCxn id="7181" idx="1"/>
            <a:endCxn id="88" idx="3"/>
          </p:cNvCxnSpPr>
          <p:nvPr/>
        </p:nvCxnSpPr>
        <p:spPr bwMode="auto">
          <a:xfrm flipH="1">
            <a:off x="3016424" y="4112419"/>
            <a:ext cx="3632026" cy="6810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4031060" y="4224536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352178" y="233818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7" name="AutoShape 69"/>
          <p:cNvCxnSpPr>
            <a:cxnSpLocks noChangeShapeType="1"/>
            <a:stCxn id="7261" idx="1"/>
            <a:endCxn id="96" idx="3"/>
          </p:cNvCxnSpPr>
          <p:nvPr/>
        </p:nvCxnSpPr>
        <p:spPr bwMode="auto">
          <a:xfrm flipH="1">
            <a:off x="3519787" y="2063750"/>
            <a:ext cx="3031031" cy="5260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 Box 88"/>
          <p:cNvSpPr txBox="1">
            <a:spLocks noChangeArrowheads="1"/>
          </p:cNvSpPr>
          <p:nvPr/>
        </p:nvSpPr>
        <p:spPr bwMode="auto">
          <a:xfrm>
            <a:off x="3856831" y="221973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K according to EDM</a:t>
            </a:r>
            <a:endParaRPr lang="en-GB" baseline="-250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254919" y="4659313"/>
            <a:ext cx="280193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fr-FR" sz="1200" dirty="0" err="1">
                <a:solidFill>
                  <a:srgbClr val="663300"/>
                </a:solidFill>
              </a:rPr>
              <a:t>Boussod</a:t>
            </a:r>
            <a:r>
              <a:rPr lang="fr-FR" sz="1200" dirty="0">
                <a:solidFill>
                  <a:srgbClr val="663300"/>
                </a:solidFill>
              </a:rPr>
              <a:t>, Valadon et Cie. Photographe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9682956" y="1874043"/>
            <a:ext cx="2872581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Brochart</a:t>
            </a:r>
            <a:r>
              <a:rPr lang="en-GB" sz="1200" dirty="0">
                <a:solidFill>
                  <a:srgbClr val="663300"/>
                </a:solidFill>
              </a:rPr>
              <a:t>, Constant-Joseph (1816-1899)}</a:t>
            </a:r>
          </a:p>
        </p:txBody>
      </p:sp>
      <p:cxnSp>
        <p:nvCxnSpPr>
          <p:cNvPr id="31756" name="AutoShape 12"/>
          <p:cNvCxnSpPr>
            <a:cxnSpLocks noChangeShapeType="1"/>
            <a:stCxn id="31750" idx="1"/>
            <a:endCxn id="31754" idx="3"/>
          </p:cNvCxnSpPr>
          <p:nvPr/>
        </p:nvCxnSpPr>
        <p:spPr bwMode="auto">
          <a:xfrm flipH="1">
            <a:off x="4056857" y="4112419"/>
            <a:ext cx="2591593" cy="7270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7" name="AutoShape 13"/>
          <p:cNvCxnSpPr>
            <a:cxnSpLocks noChangeShapeType="1"/>
            <a:stCxn id="91" idx="0"/>
            <a:endCxn id="31755" idx="2"/>
          </p:cNvCxnSpPr>
          <p:nvPr/>
        </p:nvCxnSpPr>
        <p:spPr bwMode="auto">
          <a:xfrm flipV="1">
            <a:off x="10002044" y="2234405"/>
            <a:ext cx="1117203" cy="51673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8" name="AutoShape 14"/>
          <p:cNvCxnSpPr>
            <a:cxnSpLocks noChangeShapeType="1"/>
            <a:stCxn id="31764" idx="0"/>
            <a:endCxn id="61" idx="2"/>
          </p:cNvCxnSpPr>
          <p:nvPr/>
        </p:nvCxnSpPr>
        <p:spPr bwMode="auto">
          <a:xfrm flipV="1">
            <a:off x="7807325" y="5414962"/>
            <a:ext cx="3969" cy="6096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9" name="AutoShape 15"/>
          <p:cNvCxnSpPr>
            <a:cxnSpLocks noChangeShapeType="1"/>
            <a:stCxn id="31765" idx="0"/>
            <a:endCxn id="31764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0" name="AutoShape 16"/>
          <p:cNvCxnSpPr>
            <a:cxnSpLocks noChangeShapeType="1"/>
            <a:stCxn id="31764" idx="3"/>
            <a:endCxn id="31771" idx="1"/>
          </p:cNvCxnSpPr>
          <p:nvPr/>
        </p:nvCxnSpPr>
        <p:spPr bwMode="auto">
          <a:xfrm>
            <a:off x="8782050" y="6205538"/>
            <a:ext cx="2227263" cy="12954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7"/>
          <p:cNvCxnSpPr>
            <a:cxnSpLocks noChangeShapeType="1"/>
            <a:stCxn id="31765" idx="1"/>
            <a:endCxn id="31776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411663" y="4303712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7807325" y="5606083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1461815" y="5923756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{Goupil (Paris)}</a:t>
            </a:r>
          </a:p>
        </p:txBody>
      </p:sp>
      <p:cxnSp>
        <p:nvCxnSpPr>
          <p:cNvPr id="31769" name="AutoShape 25"/>
          <p:cNvCxnSpPr>
            <a:cxnSpLocks noChangeShapeType="1"/>
            <a:stCxn id="31764" idx="1"/>
            <a:endCxn id="31768" idx="3"/>
          </p:cNvCxnSpPr>
          <p:nvPr/>
        </p:nvCxnSpPr>
        <p:spPr bwMode="auto">
          <a:xfrm flipH="1" flipV="1">
            <a:off x="2966765" y="6103937"/>
            <a:ext cx="3865835" cy="1008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3644901" y="5887244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11009313" y="73199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{1868}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2655888" y="8329613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Musique, Est.NilssonC.021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775" name="AutoShape 31"/>
          <p:cNvCxnSpPr>
            <a:cxnSpLocks noChangeShapeType="1"/>
            <a:stCxn id="31765" idx="1"/>
            <a:endCxn id="31774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1647825" y="7391400"/>
            <a:ext cx="2520950" cy="5778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10287000" y="5772944"/>
            <a:ext cx="2160588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Christine Nilsson dans le rôle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d'Ophélie dans "Hamlet" 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d'Ambroise Thomas / peint par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Brochart, photogr. par Goupil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780" name="AutoShape 36"/>
          <p:cNvCxnSpPr>
            <a:cxnSpLocks noChangeShapeType="1"/>
            <a:stCxn id="31764" idx="3"/>
            <a:endCxn id="31779" idx="1"/>
          </p:cNvCxnSpPr>
          <p:nvPr/>
        </p:nvCxnSpPr>
        <p:spPr bwMode="auto">
          <a:xfrm>
            <a:off x="8782050" y="6204744"/>
            <a:ext cx="1504950" cy="365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10864850" y="8040688"/>
            <a:ext cx="1439863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 photogr. pos.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12,5 x 9,5 cm (im.),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21 x 17 cm (cadre)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image/jpeg”</a:t>
            </a:r>
          </a:p>
        </p:txBody>
      </p:sp>
      <p:cxnSp>
        <p:nvCxnSpPr>
          <p:cNvPr id="31787" name="AutoShape 43"/>
          <p:cNvCxnSpPr>
            <a:cxnSpLocks noChangeShapeType="1"/>
            <a:stCxn id="31765" idx="3"/>
            <a:endCxn id="31786" idx="1"/>
          </p:cNvCxnSpPr>
          <p:nvPr/>
        </p:nvCxnSpPr>
        <p:spPr bwMode="auto">
          <a:xfrm>
            <a:off x="8561388" y="8076407"/>
            <a:ext cx="2303462" cy="3246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9401175" y="596661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9856788" y="69611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9700419" y="801687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31814" name="AutoShape 70"/>
          <p:cNvCxnSpPr>
            <a:cxnSpLocks noChangeShapeType="1"/>
            <a:stCxn id="31815" idx="0"/>
            <a:endCxn id="31765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31817" name="Oval 73"/>
          <p:cNvSpPr>
            <a:spLocks noChangeArrowheads="1"/>
          </p:cNvSpPr>
          <p:nvPr/>
        </p:nvSpPr>
        <p:spPr bwMode="auto">
          <a:xfrm>
            <a:off x="7265988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31818" name="AutoShape 74"/>
          <p:cNvCxnSpPr>
            <a:cxnSpLocks noChangeShapeType="1"/>
            <a:stCxn id="31817" idx="2"/>
            <a:endCxn id="31825" idx="6"/>
          </p:cNvCxnSpPr>
          <p:nvPr/>
        </p:nvCxnSpPr>
        <p:spPr bwMode="auto">
          <a:xfrm flipH="1">
            <a:off x="5478463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9" name="AutoShape 75"/>
          <p:cNvCxnSpPr>
            <a:cxnSpLocks noChangeShapeType="1"/>
            <a:stCxn id="91" idx="1"/>
            <a:endCxn id="31817" idx="4"/>
          </p:cNvCxnSpPr>
          <p:nvPr/>
        </p:nvCxnSpPr>
        <p:spPr bwMode="auto">
          <a:xfrm flipH="1" flipV="1">
            <a:off x="7805738" y="2374900"/>
            <a:ext cx="1043781" cy="5564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5767388" y="1773238"/>
            <a:ext cx="135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8253413" y="2408634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cxnSp>
        <p:nvCxnSpPr>
          <p:cNvPr id="31823" name="AutoShape 79"/>
          <p:cNvCxnSpPr>
            <a:cxnSpLocks noChangeShapeType="1"/>
            <a:stCxn id="31825" idx="2"/>
            <a:endCxn id="86" idx="3"/>
          </p:cNvCxnSpPr>
          <p:nvPr/>
        </p:nvCxnSpPr>
        <p:spPr bwMode="auto">
          <a:xfrm flipH="1">
            <a:off x="2605906" y="2051050"/>
            <a:ext cx="1793057" cy="1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2916138" y="1797050"/>
            <a:ext cx="1468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edm:isDerivativeOf</a:t>
            </a:r>
            <a:endParaRPr lang="en-GB" sz="1200" i="1" dirty="0"/>
          </a:p>
        </p:txBody>
      </p:sp>
      <p:sp>
        <p:nvSpPr>
          <p:cNvPr id="31825" name="Oval 81"/>
          <p:cNvSpPr>
            <a:spLocks noChangeArrowheads="1"/>
          </p:cNvSpPr>
          <p:nvPr/>
        </p:nvSpPr>
        <p:spPr bwMode="auto">
          <a:xfrm>
            <a:off x="4398963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10701337" y="2394347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10863262" y="3697288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31828" name="AutoShape 84"/>
          <p:cNvCxnSpPr>
            <a:cxnSpLocks noChangeShapeType="1"/>
            <a:stCxn id="31750" idx="3"/>
            <a:endCxn id="31827" idx="1"/>
          </p:cNvCxnSpPr>
          <p:nvPr/>
        </p:nvCxnSpPr>
        <p:spPr bwMode="auto">
          <a:xfrm flipV="1">
            <a:off x="8953500" y="3877470"/>
            <a:ext cx="1909762" cy="2349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9557544" y="3603625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10772775" y="4428332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31831" name="AutoShape 87"/>
          <p:cNvCxnSpPr>
            <a:cxnSpLocks noChangeShapeType="1"/>
            <a:stCxn id="31750" idx="3"/>
            <a:endCxn id="31830" idx="1"/>
          </p:cNvCxnSpPr>
          <p:nvPr/>
        </p:nvCxnSpPr>
        <p:spPr bwMode="auto">
          <a:xfrm>
            <a:off x="8953500" y="4112419"/>
            <a:ext cx="1819275" cy="4960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2" name="Text Box 88"/>
          <p:cNvSpPr txBox="1">
            <a:spLocks noChangeArrowheads="1"/>
          </p:cNvSpPr>
          <p:nvPr/>
        </p:nvSpPr>
        <p:spPr bwMode="auto">
          <a:xfrm>
            <a:off x="9682956" y="41663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3529013" y="2825750"/>
            <a:ext cx="30194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Nilsson, Christine (1843-1921) -- Portraits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34" name="AutoShape 90"/>
          <p:cNvCxnSpPr>
            <a:cxnSpLocks noChangeShapeType="1"/>
            <a:stCxn id="31750" idx="0"/>
            <a:endCxn id="31833" idx="3"/>
          </p:cNvCxnSpPr>
          <p:nvPr/>
        </p:nvCxnSpPr>
        <p:spPr bwMode="auto">
          <a:xfrm flipH="1" flipV="1">
            <a:off x="6548438" y="3005931"/>
            <a:ext cx="1252537" cy="926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6740525" y="3007519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3529013" y="3282156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Thomas, Ambroise (1811-1896).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Hamlet -- Représentations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37" name="AutoShape 93"/>
          <p:cNvCxnSpPr>
            <a:cxnSpLocks noChangeShapeType="1"/>
            <a:stCxn id="31750" idx="0"/>
            <a:endCxn id="31836" idx="3"/>
          </p:cNvCxnSpPr>
          <p:nvPr/>
        </p:nvCxnSpPr>
        <p:spPr bwMode="auto">
          <a:xfrm flipH="1" flipV="1">
            <a:off x="5834063" y="3462338"/>
            <a:ext cx="1966912" cy="469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8" name="Text Box 94"/>
          <p:cNvSpPr txBox="1">
            <a:spLocks noChangeArrowheads="1"/>
          </p:cNvSpPr>
          <p:nvPr/>
        </p:nvSpPr>
        <p:spPr bwMode="auto">
          <a:xfrm>
            <a:off x="5964237" y="3328988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31839" name="Rectangle 95"/>
          <p:cNvSpPr>
            <a:spLocks noChangeArrowheads="1"/>
          </p:cNvSpPr>
          <p:nvPr/>
        </p:nvSpPr>
        <p:spPr bwMode="auto">
          <a:xfrm>
            <a:off x="207963" y="6600825"/>
            <a:ext cx="3384550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Notice du catalogue :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http://catalogue.bnf.fr/ark:/12148/cb396209089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40" name="AutoShape 96"/>
          <p:cNvCxnSpPr>
            <a:cxnSpLocks noChangeShapeType="1"/>
            <a:stCxn id="31764" idx="1"/>
            <a:endCxn id="31839" idx="3"/>
          </p:cNvCxnSpPr>
          <p:nvPr/>
        </p:nvCxnSpPr>
        <p:spPr bwMode="auto">
          <a:xfrm flipH="1">
            <a:off x="3592513" y="6205538"/>
            <a:ext cx="32400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Text Box 97"/>
          <p:cNvSpPr txBox="1">
            <a:spLocks noChangeArrowheads="1"/>
          </p:cNvSpPr>
          <p:nvPr/>
        </p:nvSpPr>
        <p:spPr bwMode="auto">
          <a:xfrm>
            <a:off x="3592513" y="6491288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6658769" y="505460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62" name="Text Box 105"/>
          <p:cNvSpPr txBox="1">
            <a:spLocks noChangeArrowheads="1"/>
          </p:cNvSpPr>
          <p:nvPr/>
        </p:nvSpPr>
        <p:spPr bwMode="auto">
          <a:xfrm>
            <a:off x="7824068" y="452360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64" name="AutoShape 14"/>
          <p:cNvCxnSpPr>
            <a:cxnSpLocks noChangeShapeType="1"/>
            <a:stCxn id="61" idx="0"/>
            <a:endCxn id="31750" idx="2"/>
          </p:cNvCxnSpPr>
          <p:nvPr/>
        </p:nvCxnSpPr>
        <p:spPr bwMode="auto">
          <a:xfrm flipH="1" flipV="1">
            <a:off x="7800975" y="4292600"/>
            <a:ext cx="10319" cy="762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4" name="AutoShape 69"/>
          <p:cNvCxnSpPr>
            <a:cxnSpLocks noChangeShapeType="1"/>
            <a:stCxn id="86" idx="2"/>
            <a:endCxn id="83" idx="0"/>
          </p:cNvCxnSpPr>
          <p:nvPr/>
        </p:nvCxnSpPr>
        <p:spPr bwMode="auto">
          <a:xfrm>
            <a:off x="1648644" y="2232819"/>
            <a:ext cx="0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 Box 88"/>
          <p:cNvSpPr txBox="1">
            <a:spLocks noChangeArrowheads="1"/>
          </p:cNvSpPr>
          <p:nvPr/>
        </p:nvSpPr>
        <p:spPr bwMode="auto">
          <a:xfrm>
            <a:off x="1593082" y="225186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691381" y="1872456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1" name="Rectangle 6"/>
          <p:cNvSpPr>
            <a:spLocks noChangeArrowheads="1"/>
          </p:cNvSpPr>
          <p:nvPr/>
        </p:nvSpPr>
        <p:spPr bwMode="auto">
          <a:xfrm>
            <a:off x="8849519" y="27511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7" name="AutoShape 75"/>
          <p:cNvCxnSpPr>
            <a:cxnSpLocks noChangeShapeType="1"/>
            <a:stCxn id="31750" idx="0"/>
            <a:endCxn id="91" idx="1"/>
          </p:cNvCxnSpPr>
          <p:nvPr/>
        </p:nvCxnSpPr>
        <p:spPr bwMode="auto">
          <a:xfrm flipV="1">
            <a:off x="7800975" y="2931319"/>
            <a:ext cx="1048544" cy="10009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 Box 77"/>
          <p:cNvSpPr txBox="1">
            <a:spLocks noChangeArrowheads="1"/>
          </p:cNvSpPr>
          <p:nvPr/>
        </p:nvSpPr>
        <p:spPr bwMode="auto">
          <a:xfrm>
            <a:off x="8302625" y="3273028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K </a:t>
            </a:r>
            <a:r>
              <a:rPr lang="en-GB" dirty="0" smtClean="0"/>
              <a:t>/ EDM (alternate)</a:t>
            </a:r>
            <a:endParaRPr lang="en-GB" baseline="-25000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254919" y="4659313"/>
            <a:ext cx="2801938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fr-FR" sz="1200" dirty="0" err="1">
                <a:solidFill>
                  <a:srgbClr val="663300"/>
                </a:solidFill>
              </a:rPr>
              <a:t>Boussod</a:t>
            </a:r>
            <a:r>
              <a:rPr lang="fr-FR" sz="1200" dirty="0">
                <a:solidFill>
                  <a:srgbClr val="663300"/>
                </a:solidFill>
              </a:rPr>
              <a:t>, Valadon et Cie. Photographe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9682956" y="1874043"/>
            <a:ext cx="2872581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Brochart</a:t>
            </a:r>
            <a:r>
              <a:rPr lang="en-GB" sz="1200" dirty="0">
                <a:solidFill>
                  <a:srgbClr val="663300"/>
                </a:solidFill>
              </a:rPr>
              <a:t>, Constant-Joseph (1816-1899)}</a:t>
            </a:r>
          </a:p>
        </p:txBody>
      </p:sp>
      <p:cxnSp>
        <p:nvCxnSpPr>
          <p:cNvPr id="31756" name="AutoShape 12"/>
          <p:cNvCxnSpPr>
            <a:cxnSpLocks noChangeShapeType="1"/>
            <a:stCxn id="31750" idx="1"/>
            <a:endCxn id="31754" idx="3"/>
          </p:cNvCxnSpPr>
          <p:nvPr/>
        </p:nvCxnSpPr>
        <p:spPr bwMode="auto">
          <a:xfrm flipH="1">
            <a:off x="4056857" y="4112419"/>
            <a:ext cx="2591593" cy="7270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7" name="AutoShape 13"/>
          <p:cNvCxnSpPr>
            <a:cxnSpLocks noChangeShapeType="1"/>
            <a:stCxn id="91" idx="0"/>
            <a:endCxn id="31755" idx="2"/>
          </p:cNvCxnSpPr>
          <p:nvPr/>
        </p:nvCxnSpPr>
        <p:spPr bwMode="auto">
          <a:xfrm flipV="1">
            <a:off x="10002044" y="2234405"/>
            <a:ext cx="1117203" cy="51673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9" name="AutoShape 15"/>
          <p:cNvCxnSpPr>
            <a:cxnSpLocks noChangeShapeType="1"/>
            <a:stCxn id="31765" idx="0"/>
            <a:endCxn id="71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0" name="AutoShape 16"/>
          <p:cNvCxnSpPr>
            <a:cxnSpLocks noChangeShapeType="1"/>
            <a:stCxn id="71" idx="3"/>
            <a:endCxn id="31771" idx="1"/>
          </p:cNvCxnSpPr>
          <p:nvPr/>
        </p:nvCxnSpPr>
        <p:spPr bwMode="auto">
          <a:xfrm>
            <a:off x="8782050" y="6204744"/>
            <a:ext cx="2227263" cy="12954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7"/>
          <p:cNvCxnSpPr>
            <a:cxnSpLocks noChangeShapeType="1"/>
            <a:stCxn id="31765" idx="1"/>
            <a:endCxn id="31776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411663" y="4303712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1461815" y="5923756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{Goupil (Paris)}</a:t>
            </a:r>
          </a:p>
        </p:txBody>
      </p:sp>
      <p:cxnSp>
        <p:nvCxnSpPr>
          <p:cNvPr id="31769" name="AutoShape 25"/>
          <p:cNvCxnSpPr>
            <a:cxnSpLocks noChangeShapeType="1"/>
            <a:stCxn id="71" idx="1"/>
            <a:endCxn id="31768" idx="3"/>
          </p:cNvCxnSpPr>
          <p:nvPr/>
        </p:nvCxnSpPr>
        <p:spPr bwMode="auto">
          <a:xfrm flipH="1" flipV="1">
            <a:off x="2966765" y="6103937"/>
            <a:ext cx="3865835" cy="1008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3644901" y="5887244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11009313" y="7319963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{1868}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2655888" y="8329613"/>
            <a:ext cx="2808287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Musique, Est.NilssonC.021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775" name="AutoShape 31"/>
          <p:cNvCxnSpPr>
            <a:cxnSpLocks noChangeShapeType="1"/>
            <a:stCxn id="31765" idx="1"/>
            <a:endCxn id="31774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1647825" y="7391400"/>
            <a:ext cx="2520950" cy="5778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10287000" y="5772944"/>
            <a:ext cx="2160588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Christine Nilsson dans le rôle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d'Ophélie dans "Hamlet" 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d'Ambroise Thomas / peint par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Brochart, photogr. par Goupil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780" name="AutoShape 36"/>
          <p:cNvCxnSpPr>
            <a:cxnSpLocks noChangeShapeType="1"/>
            <a:stCxn id="71" idx="3"/>
            <a:endCxn id="31779" idx="1"/>
          </p:cNvCxnSpPr>
          <p:nvPr/>
        </p:nvCxnSpPr>
        <p:spPr bwMode="auto">
          <a:xfrm>
            <a:off x="8782050" y="6204744"/>
            <a:ext cx="1504950" cy="365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10864850" y="8040688"/>
            <a:ext cx="1439863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 photogr. pos.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12,5 x 9,5 cm (im.),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21 x 17 cm (cadre)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image/jpeg”</a:t>
            </a:r>
          </a:p>
        </p:txBody>
      </p:sp>
      <p:cxnSp>
        <p:nvCxnSpPr>
          <p:cNvPr id="31787" name="AutoShape 43"/>
          <p:cNvCxnSpPr>
            <a:cxnSpLocks noChangeShapeType="1"/>
            <a:stCxn id="31765" idx="3"/>
            <a:endCxn id="31786" idx="1"/>
          </p:cNvCxnSpPr>
          <p:nvPr/>
        </p:nvCxnSpPr>
        <p:spPr bwMode="auto">
          <a:xfrm>
            <a:off x="8561388" y="8076407"/>
            <a:ext cx="2303462" cy="3246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9401175" y="596661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9856788" y="6961188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9700419" y="801687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31814" name="AutoShape 70"/>
          <p:cNvCxnSpPr>
            <a:cxnSpLocks noChangeShapeType="1"/>
            <a:stCxn id="31815" idx="0"/>
            <a:endCxn id="31765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31817" name="Oval 73"/>
          <p:cNvSpPr>
            <a:spLocks noChangeArrowheads="1"/>
          </p:cNvSpPr>
          <p:nvPr/>
        </p:nvSpPr>
        <p:spPr bwMode="auto">
          <a:xfrm>
            <a:off x="7265988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1868)</a:t>
            </a:r>
          </a:p>
        </p:txBody>
      </p:sp>
      <p:cxnSp>
        <p:nvCxnSpPr>
          <p:cNvPr id="31818" name="AutoShape 74"/>
          <p:cNvCxnSpPr>
            <a:cxnSpLocks noChangeShapeType="1"/>
            <a:stCxn id="31817" idx="2"/>
            <a:endCxn id="31825" idx="6"/>
          </p:cNvCxnSpPr>
          <p:nvPr/>
        </p:nvCxnSpPr>
        <p:spPr bwMode="auto">
          <a:xfrm flipH="1">
            <a:off x="5478463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9" name="AutoShape 75"/>
          <p:cNvCxnSpPr>
            <a:cxnSpLocks noChangeShapeType="1"/>
            <a:stCxn id="91" idx="1"/>
            <a:endCxn id="31817" idx="4"/>
          </p:cNvCxnSpPr>
          <p:nvPr/>
        </p:nvCxnSpPr>
        <p:spPr bwMode="auto">
          <a:xfrm flipH="1" flipV="1">
            <a:off x="7805738" y="2374900"/>
            <a:ext cx="1043781" cy="5564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5767388" y="1773238"/>
            <a:ext cx="135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8253413" y="2408634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cxnSp>
        <p:nvCxnSpPr>
          <p:cNvPr id="31823" name="AutoShape 79"/>
          <p:cNvCxnSpPr>
            <a:cxnSpLocks noChangeShapeType="1"/>
            <a:stCxn id="31825" idx="2"/>
            <a:endCxn id="86" idx="3"/>
          </p:cNvCxnSpPr>
          <p:nvPr/>
        </p:nvCxnSpPr>
        <p:spPr bwMode="auto">
          <a:xfrm flipH="1">
            <a:off x="2605906" y="2051050"/>
            <a:ext cx="1793057" cy="1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2916138" y="1797050"/>
            <a:ext cx="1468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edm:isDerivativeOf</a:t>
            </a:r>
            <a:endParaRPr lang="en-GB" sz="1200" i="1" dirty="0"/>
          </a:p>
        </p:txBody>
      </p:sp>
      <p:sp>
        <p:nvSpPr>
          <p:cNvPr id="31825" name="Oval 81"/>
          <p:cNvSpPr>
            <a:spLocks noChangeArrowheads="1"/>
          </p:cNvSpPr>
          <p:nvPr/>
        </p:nvSpPr>
        <p:spPr bwMode="auto">
          <a:xfrm>
            <a:off x="4398963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10701337" y="2394347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10863262" y="3697288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</p:txBody>
      </p:sp>
      <p:cxnSp>
        <p:nvCxnSpPr>
          <p:cNvPr id="31828" name="AutoShape 84"/>
          <p:cNvCxnSpPr>
            <a:cxnSpLocks noChangeShapeType="1"/>
            <a:stCxn id="31750" idx="3"/>
            <a:endCxn id="31827" idx="1"/>
          </p:cNvCxnSpPr>
          <p:nvPr/>
        </p:nvCxnSpPr>
        <p:spPr bwMode="auto">
          <a:xfrm flipV="1">
            <a:off x="8953500" y="3877470"/>
            <a:ext cx="1909762" cy="23494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9557544" y="3603625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10772775" y="4428332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31831" name="AutoShape 87"/>
          <p:cNvCxnSpPr>
            <a:cxnSpLocks noChangeShapeType="1"/>
            <a:stCxn id="31750" idx="3"/>
            <a:endCxn id="31830" idx="1"/>
          </p:cNvCxnSpPr>
          <p:nvPr/>
        </p:nvCxnSpPr>
        <p:spPr bwMode="auto">
          <a:xfrm>
            <a:off x="8953500" y="4112419"/>
            <a:ext cx="1819275" cy="4960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2" name="Text Box 88"/>
          <p:cNvSpPr txBox="1">
            <a:spLocks noChangeArrowheads="1"/>
          </p:cNvSpPr>
          <p:nvPr/>
        </p:nvSpPr>
        <p:spPr bwMode="auto">
          <a:xfrm>
            <a:off x="9682956" y="4166394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3529013" y="2825750"/>
            <a:ext cx="30194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Nilsson, Christine (1843-1921) -- Portraits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34" name="AutoShape 90"/>
          <p:cNvCxnSpPr>
            <a:cxnSpLocks noChangeShapeType="1"/>
            <a:stCxn id="31750" idx="0"/>
            <a:endCxn id="31833" idx="3"/>
          </p:cNvCxnSpPr>
          <p:nvPr/>
        </p:nvCxnSpPr>
        <p:spPr bwMode="auto">
          <a:xfrm flipH="1" flipV="1">
            <a:off x="6548438" y="3005931"/>
            <a:ext cx="1252537" cy="926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6740525" y="3007519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3529013" y="3282156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Thomas, Ambroise (1811-1896).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Hamlet -- Représentations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37" name="AutoShape 93"/>
          <p:cNvCxnSpPr>
            <a:cxnSpLocks noChangeShapeType="1"/>
            <a:stCxn id="31750" idx="0"/>
            <a:endCxn id="31836" idx="3"/>
          </p:cNvCxnSpPr>
          <p:nvPr/>
        </p:nvCxnSpPr>
        <p:spPr bwMode="auto">
          <a:xfrm flipH="1" flipV="1">
            <a:off x="5834063" y="3462338"/>
            <a:ext cx="1966912" cy="469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38" name="Text Box 94"/>
          <p:cNvSpPr txBox="1">
            <a:spLocks noChangeArrowheads="1"/>
          </p:cNvSpPr>
          <p:nvPr/>
        </p:nvSpPr>
        <p:spPr bwMode="auto">
          <a:xfrm>
            <a:off x="5964237" y="3328988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dc:subject</a:t>
            </a:r>
            <a:endParaRPr lang="en-GB" sz="1200" i="1" dirty="0"/>
          </a:p>
        </p:txBody>
      </p:sp>
      <p:sp>
        <p:nvSpPr>
          <p:cNvPr id="31839" name="Rectangle 95"/>
          <p:cNvSpPr>
            <a:spLocks noChangeArrowheads="1"/>
          </p:cNvSpPr>
          <p:nvPr/>
        </p:nvSpPr>
        <p:spPr bwMode="auto">
          <a:xfrm>
            <a:off x="207963" y="6600825"/>
            <a:ext cx="3384550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Notice du catalogue :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http://catalogue.bnf.fr/ark:/12148/cb396209089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1840" name="AutoShape 96"/>
          <p:cNvCxnSpPr>
            <a:cxnSpLocks noChangeShapeType="1"/>
            <a:stCxn id="71" idx="1"/>
            <a:endCxn id="31839" idx="3"/>
          </p:cNvCxnSpPr>
          <p:nvPr/>
        </p:nvCxnSpPr>
        <p:spPr bwMode="auto">
          <a:xfrm flipH="1">
            <a:off x="3592513" y="6204744"/>
            <a:ext cx="3240087" cy="6484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Text Box 97"/>
          <p:cNvSpPr txBox="1">
            <a:spLocks noChangeArrowheads="1"/>
          </p:cNvSpPr>
          <p:nvPr/>
        </p:nvSpPr>
        <p:spPr bwMode="auto">
          <a:xfrm>
            <a:off x="3592513" y="6491288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4" name="AutoShape 69"/>
          <p:cNvCxnSpPr>
            <a:cxnSpLocks noChangeShapeType="1"/>
            <a:stCxn id="86" idx="2"/>
            <a:endCxn id="83" idx="0"/>
          </p:cNvCxnSpPr>
          <p:nvPr/>
        </p:nvCxnSpPr>
        <p:spPr bwMode="auto">
          <a:xfrm>
            <a:off x="1648644" y="2232819"/>
            <a:ext cx="0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 Box 88"/>
          <p:cNvSpPr txBox="1">
            <a:spLocks noChangeArrowheads="1"/>
          </p:cNvSpPr>
          <p:nvPr/>
        </p:nvSpPr>
        <p:spPr bwMode="auto">
          <a:xfrm>
            <a:off x="1593082" y="225186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691381" y="1872456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1" name="Rectangle 6"/>
          <p:cNvSpPr>
            <a:spLocks noChangeArrowheads="1"/>
          </p:cNvSpPr>
          <p:nvPr/>
        </p:nvSpPr>
        <p:spPr bwMode="auto">
          <a:xfrm>
            <a:off x="8849519" y="27511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crm:Image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7" name="AutoShape 75"/>
          <p:cNvCxnSpPr>
            <a:cxnSpLocks noChangeShapeType="1"/>
            <a:stCxn id="31750" idx="0"/>
            <a:endCxn id="91" idx="1"/>
          </p:cNvCxnSpPr>
          <p:nvPr/>
        </p:nvCxnSpPr>
        <p:spPr bwMode="auto">
          <a:xfrm flipV="1">
            <a:off x="7800975" y="2931319"/>
            <a:ext cx="1048544" cy="1000919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 Box 77"/>
          <p:cNvSpPr txBox="1">
            <a:spLocks noChangeArrowheads="1"/>
          </p:cNvSpPr>
          <p:nvPr/>
        </p:nvSpPr>
        <p:spPr bwMode="auto">
          <a:xfrm>
            <a:off x="8302625" y="3273028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7840960" y="5171901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edm:incorporates</a:t>
            </a:r>
            <a:endParaRPr lang="en-GB" sz="1200" i="1" dirty="0"/>
          </a:p>
        </p:txBody>
      </p:sp>
      <p:cxnSp>
        <p:nvCxnSpPr>
          <p:cNvPr id="74" name="AutoShape 15"/>
          <p:cNvCxnSpPr>
            <a:cxnSpLocks noChangeShapeType="1"/>
            <a:stCxn id="71" idx="0"/>
            <a:endCxn id="31750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452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K according to FRBR</a:t>
            </a:r>
            <a:r>
              <a:rPr lang="en-GB" sz="5600" baseline="-25000"/>
              <a:t>OO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167563" y="3863975"/>
            <a:ext cx="12715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F21 Recording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Work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641725" y="39370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58375" name="AutoShape 7"/>
          <p:cNvCxnSpPr>
            <a:cxnSpLocks noChangeShapeType="1"/>
            <a:stCxn id="58374" idx="3"/>
            <a:endCxn id="58371" idx="1"/>
          </p:cNvCxnSpPr>
          <p:nvPr/>
        </p:nvCxnSpPr>
        <p:spPr bwMode="auto">
          <a:xfrm flipV="1">
            <a:off x="5226050" y="4044157"/>
            <a:ext cx="1941513" cy="73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44475" y="4152900"/>
            <a:ext cx="18002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Boussod, Valadon et Cie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58377" name="AutoShape 9"/>
          <p:cNvCxnSpPr>
            <a:cxnSpLocks noChangeShapeType="1"/>
            <a:stCxn id="58374" idx="1"/>
            <a:endCxn id="58376" idx="3"/>
          </p:cNvCxnSpPr>
          <p:nvPr/>
        </p:nvCxnSpPr>
        <p:spPr bwMode="auto">
          <a:xfrm flipH="1">
            <a:off x="2044700" y="4117182"/>
            <a:ext cx="1597025" cy="215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9157" y="3845718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2103437" y="3979862"/>
            <a:ext cx="1417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 carried out by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7256463" y="5303838"/>
            <a:ext cx="10890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F26 Recording</a:t>
            </a:r>
          </a:p>
        </p:txBody>
      </p:sp>
      <p:cxnSp>
        <p:nvCxnSpPr>
          <p:cNvPr id="58382" name="AutoShape 14"/>
          <p:cNvCxnSpPr>
            <a:cxnSpLocks noChangeShapeType="1"/>
            <a:stCxn id="58371" idx="2"/>
            <a:endCxn id="58381" idx="0"/>
          </p:cNvCxnSpPr>
          <p:nvPr/>
        </p:nvCxnSpPr>
        <p:spPr bwMode="auto">
          <a:xfrm flipH="1">
            <a:off x="7800976" y="4224338"/>
            <a:ext cx="2381" cy="1079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7769225" y="4513263"/>
            <a:ext cx="1347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R13 is realised in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3521075" y="5305425"/>
            <a:ext cx="18002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F29 Recording Event</a:t>
            </a:r>
          </a:p>
        </p:txBody>
      </p:sp>
      <p:cxnSp>
        <p:nvCxnSpPr>
          <p:cNvPr id="58390" name="AutoShape 22"/>
          <p:cNvCxnSpPr>
            <a:cxnSpLocks noChangeShapeType="1"/>
            <a:stCxn id="58389" idx="3"/>
            <a:endCxn id="58381" idx="1"/>
          </p:cNvCxnSpPr>
          <p:nvPr/>
        </p:nvCxnSpPr>
        <p:spPr bwMode="auto">
          <a:xfrm flipV="1">
            <a:off x="5321300" y="5484813"/>
            <a:ext cx="1935163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5680075" y="52324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280988" y="5160963"/>
            <a:ext cx="19367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Boussod, Valadon et Cie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58394" name="AutoShape 26"/>
          <p:cNvCxnSpPr>
            <a:cxnSpLocks noChangeShapeType="1"/>
            <a:stCxn id="58389" idx="1"/>
            <a:endCxn id="58392" idx="3"/>
          </p:cNvCxnSpPr>
          <p:nvPr/>
        </p:nvCxnSpPr>
        <p:spPr bwMode="auto">
          <a:xfrm flipH="1" flipV="1">
            <a:off x="2217738" y="5341938"/>
            <a:ext cx="1303337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144588" y="4675188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{photographer}</a:t>
            </a:r>
          </a:p>
        </p:txBody>
      </p:sp>
      <p:cxnSp>
        <p:nvCxnSpPr>
          <p:cNvPr id="58398" name="AutoShape 30"/>
          <p:cNvCxnSpPr>
            <a:cxnSpLocks noChangeShapeType="1"/>
            <a:stCxn id="58407" idx="1"/>
            <a:endCxn id="58396" idx="3"/>
          </p:cNvCxnSpPr>
          <p:nvPr/>
        </p:nvCxnSpPr>
        <p:spPr bwMode="auto">
          <a:xfrm flipH="1" flipV="1">
            <a:off x="2368550" y="4856163"/>
            <a:ext cx="596900" cy="5619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0" name="AutoShape 32"/>
          <p:cNvCxnSpPr>
            <a:cxnSpLocks noChangeShapeType="1"/>
            <a:stCxn id="58413" idx="0"/>
            <a:endCxn id="58381" idx="2"/>
          </p:cNvCxnSpPr>
          <p:nvPr/>
        </p:nvCxnSpPr>
        <p:spPr bwMode="auto">
          <a:xfrm flipH="1" flipV="1">
            <a:off x="7800975" y="5664200"/>
            <a:ext cx="6350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1" name="AutoShape 33"/>
          <p:cNvCxnSpPr>
            <a:cxnSpLocks noChangeShapeType="1"/>
            <a:stCxn id="58414" idx="0"/>
            <a:endCxn id="58413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2" name="AutoShape 34"/>
          <p:cNvCxnSpPr>
            <a:cxnSpLocks noChangeShapeType="1"/>
            <a:stCxn id="58417" idx="3"/>
            <a:endCxn id="58413" idx="1"/>
          </p:cNvCxnSpPr>
          <p:nvPr/>
        </p:nvCxnSpPr>
        <p:spPr bwMode="auto">
          <a:xfrm>
            <a:off x="5686425" y="6637338"/>
            <a:ext cx="1146175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3" name="AutoShape 35"/>
          <p:cNvCxnSpPr>
            <a:cxnSpLocks noChangeShapeType="1"/>
            <a:stCxn id="58417" idx="1"/>
            <a:endCxn id="58422" idx="3"/>
          </p:cNvCxnSpPr>
          <p:nvPr/>
        </p:nvCxnSpPr>
        <p:spPr bwMode="auto">
          <a:xfrm flipH="1">
            <a:off x="2944813" y="6637338"/>
            <a:ext cx="1152525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4" name="AutoShape 36"/>
          <p:cNvCxnSpPr>
            <a:cxnSpLocks noChangeShapeType="1"/>
            <a:stCxn id="58422" idx="1"/>
            <a:endCxn id="58424" idx="3"/>
          </p:cNvCxnSpPr>
          <p:nvPr/>
        </p:nvCxnSpPr>
        <p:spPr bwMode="auto">
          <a:xfrm flipH="1">
            <a:off x="1000125" y="6997700"/>
            <a:ext cx="7207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5" name="AutoShape 37"/>
          <p:cNvCxnSpPr>
            <a:cxnSpLocks noChangeShapeType="1"/>
            <a:stCxn id="58414" idx="1"/>
            <a:endCxn id="58429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6" name="AutoShape 38"/>
          <p:cNvCxnSpPr>
            <a:cxnSpLocks noChangeShapeType="1"/>
            <a:stCxn id="58429" idx="1"/>
            <a:endCxn id="58432" idx="3"/>
          </p:cNvCxnSpPr>
          <p:nvPr/>
        </p:nvCxnSpPr>
        <p:spPr bwMode="auto">
          <a:xfrm flipH="1">
            <a:off x="4168775" y="7969250"/>
            <a:ext cx="1008063" cy="576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07" name="Oval 39"/>
          <p:cNvSpPr>
            <a:spLocks noChangeArrowheads="1"/>
          </p:cNvSpPr>
          <p:nvPr/>
        </p:nvSpPr>
        <p:spPr bwMode="auto">
          <a:xfrm>
            <a:off x="2944813" y="53975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2103438" y="5448300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2584450" y="49450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58414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7769225" y="596582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58417" name="Rectangle 49"/>
          <p:cNvSpPr>
            <a:spLocks noChangeArrowheads="1"/>
          </p:cNvSpPr>
          <p:nvPr/>
        </p:nvSpPr>
        <p:spPr bwMode="auto">
          <a:xfrm>
            <a:off x="4097338" y="6456363"/>
            <a:ext cx="1589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5680075" y="6456363"/>
            <a:ext cx="1011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58419" name="Rectangle 51"/>
          <p:cNvSpPr>
            <a:spLocks noChangeArrowheads="1"/>
          </p:cNvSpPr>
          <p:nvPr/>
        </p:nvSpPr>
        <p:spPr bwMode="auto">
          <a:xfrm>
            <a:off x="136525" y="6529388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{Goupil (Paris)}</a:t>
            </a:r>
          </a:p>
        </p:txBody>
      </p:sp>
      <p:cxnSp>
        <p:nvCxnSpPr>
          <p:cNvPr id="58420" name="AutoShape 52"/>
          <p:cNvCxnSpPr>
            <a:cxnSpLocks noChangeShapeType="1"/>
            <a:stCxn id="58417" idx="1"/>
            <a:endCxn id="58419" idx="3"/>
          </p:cNvCxnSpPr>
          <p:nvPr/>
        </p:nvCxnSpPr>
        <p:spPr bwMode="auto">
          <a:xfrm flipH="1">
            <a:off x="1641475" y="6637338"/>
            <a:ext cx="2455863" cy="73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2079625" y="6456363"/>
            <a:ext cx="1417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3087688" y="6888163"/>
            <a:ext cx="1366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58424" name="Rectangle 56"/>
          <p:cNvSpPr>
            <a:spLocks noChangeArrowheads="1"/>
          </p:cNvSpPr>
          <p:nvPr/>
        </p:nvSpPr>
        <p:spPr bwMode="auto">
          <a:xfrm>
            <a:off x="207963" y="7464425"/>
            <a:ext cx="7921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“1868”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1144588" y="7248525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8429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58430" name="Rectangle 62"/>
          <p:cNvSpPr>
            <a:spLocks noChangeArrowheads="1"/>
          </p:cNvSpPr>
          <p:nvPr/>
        </p:nvSpPr>
        <p:spPr bwMode="auto">
          <a:xfrm>
            <a:off x="2584450" y="8905875"/>
            <a:ext cx="2879725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Musique, Est.NilssonC.021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8431" name="AutoShape 63"/>
          <p:cNvCxnSpPr>
            <a:cxnSpLocks noChangeShapeType="1"/>
            <a:stCxn id="58414" idx="1"/>
            <a:endCxn id="58430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1360488" y="8256588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Musique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8433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58434" name="Text Box 66"/>
          <p:cNvSpPr txBox="1">
            <a:spLocks noChangeArrowheads="1"/>
          </p:cNvSpPr>
          <p:nvPr/>
        </p:nvSpPr>
        <p:spPr bwMode="auto">
          <a:xfrm>
            <a:off x="4313238" y="8113713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58435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58436" name="Rectangle 68"/>
          <p:cNvSpPr>
            <a:spLocks noChangeArrowheads="1"/>
          </p:cNvSpPr>
          <p:nvPr/>
        </p:nvSpPr>
        <p:spPr bwMode="auto">
          <a:xfrm>
            <a:off x="10361613" y="6384925"/>
            <a:ext cx="2303462" cy="1082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Christine Nilsson dans le rôle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d'Ophélie dans "Hamlet" 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d'Ambroise Thomas / peint par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Brochart, photogr. par Goupil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58437" name="AutoShape 69"/>
          <p:cNvCxnSpPr>
            <a:cxnSpLocks noChangeShapeType="1"/>
            <a:stCxn id="58413" idx="3"/>
            <a:endCxn id="58436" idx="1"/>
          </p:cNvCxnSpPr>
          <p:nvPr/>
        </p:nvCxnSpPr>
        <p:spPr bwMode="auto">
          <a:xfrm>
            <a:off x="8782050" y="6781800"/>
            <a:ext cx="1579563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38" name="Text Box 70"/>
          <p:cNvSpPr txBox="1">
            <a:spLocks noChangeArrowheads="1"/>
          </p:cNvSpPr>
          <p:nvPr/>
        </p:nvSpPr>
        <p:spPr bwMode="auto">
          <a:xfrm>
            <a:off x="9280525" y="66008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58439" name="Rectangle 71"/>
          <p:cNvSpPr>
            <a:spLocks noChangeArrowheads="1"/>
          </p:cNvSpPr>
          <p:nvPr/>
        </p:nvSpPr>
        <p:spPr bwMode="auto">
          <a:xfrm>
            <a:off x="10601573" y="4303713"/>
            <a:ext cx="1081087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{still image}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58440" name="AutoShape 72"/>
          <p:cNvCxnSpPr>
            <a:cxnSpLocks noChangeShapeType="1"/>
            <a:stCxn id="58371" idx="3"/>
            <a:endCxn id="58439" idx="1"/>
          </p:cNvCxnSpPr>
          <p:nvPr/>
        </p:nvCxnSpPr>
        <p:spPr bwMode="auto">
          <a:xfrm>
            <a:off x="8439151" y="4044157"/>
            <a:ext cx="2162422" cy="58340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41" name="Text Box 73"/>
          <p:cNvSpPr txBox="1">
            <a:spLocks noChangeArrowheads="1"/>
          </p:cNvSpPr>
          <p:nvPr/>
        </p:nvSpPr>
        <p:spPr bwMode="auto">
          <a:xfrm>
            <a:off x="9801225" y="4081462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58445" name="Rectangle 77"/>
          <p:cNvSpPr>
            <a:spLocks noChangeArrowheads="1"/>
          </p:cNvSpPr>
          <p:nvPr/>
        </p:nvSpPr>
        <p:spPr bwMode="auto">
          <a:xfrm>
            <a:off x="8416925" y="9121775"/>
            <a:ext cx="40322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000">
                <a:solidFill>
                  <a:srgbClr val="663300"/>
                </a:solidFill>
              </a:rPr>
              <a:t>“1 photogr. pos. ; 12,5 x 9,5 cm (im.), 21 x 17 cm (cadre) ; image/jpeg”</a:t>
            </a:r>
          </a:p>
        </p:txBody>
      </p:sp>
      <p:cxnSp>
        <p:nvCxnSpPr>
          <p:cNvPr id="58446" name="AutoShape 78"/>
          <p:cNvCxnSpPr>
            <a:cxnSpLocks noChangeShapeType="1"/>
            <a:stCxn id="58413" idx="3"/>
            <a:endCxn id="58445" idx="0"/>
          </p:cNvCxnSpPr>
          <p:nvPr/>
        </p:nvCxnSpPr>
        <p:spPr bwMode="auto">
          <a:xfrm>
            <a:off x="8782050" y="6781800"/>
            <a:ext cx="1651000" cy="23399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47" name="Text Box 79"/>
          <p:cNvSpPr txBox="1">
            <a:spLocks noChangeArrowheads="1"/>
          </p:cNvSpPr>
          <p:nvPr/>
        </p:nvSpPr>
        <p:spPr bwMode="auto">
          <a:xfrm>
            <a:off x="10217150" y="8688388"/>
            <a:ext cx="995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58452" name="Rectangle 84"/>
          <p:cNvSpPr>
            <a:spLocks noChangeArrowheads="1"/>
          </p:cNvSpPr>
          <p:nvPr/>
        </p:nvSpPr>
        <p:spPr bwMode="auto">
          <a:xfrm>
            <a:off x="9137650" y="86883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58453" name="AutoShape 85"/>
          <p:cNvCxnSpPr>
            <a:cxnSpLocks noChangeShapeType="1"/>
            <a:stCxn id="58454" idx="3"/>
            <a:endCxn id="58452" idx="0"/>
          </p:cNvCxnSpPr>
          <p:nvPr/>
        </p:nvCxnSpPr>
        <p:spPr bwMode="auto">
          <a:xfrm flipH="1">
            <a:off x="9569450" y="8308975"/>
            <a:ext cx="165100" cy="379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54" name="Oval 86"/>
          <p:cNvSpPr>
            <a:spLocks noChangeArrowheads="1"/>
          </p:cNvSpPr>
          <p:nvPr/>
        </p:nvSpPr>
        <p:spPr bwMode="auto">
          <a:xfrm>
            <a:off x="9713913" y="81851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455" name="Text Box 87"/>
          <p:cNvSpPr txBox="1">
            <a:spLocks noChangeArrowheads="1"/>
          </p:cNvSpPr>
          <p:nvPr/>
        </p:nvSpPr>
        <p:spPr bwMode="auto">
          <a:xfrm>
            <a:off x="91376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58476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</a:t>
            </a:r>
          </a:p>
        </p:txBody>
      </p:sp>
      <p:cxnSp>
        <p:nvCxnSpPr>
          <p:cNvPr id="58477" name="AutoShape 109"/>
          <p:cNvCxnSpPr>
            <a:cxnSpLocks noChangeShapeType="1"/>
            <a:stCxn id="58389" idx="3"/>
            <a:endCxn id="58371" idx="1"/>
          </p:cNvCxnSpPr>
          <p:nvPr/>
        </p:nvCxnSpPr>
        <p:spPr bwMode="auto">
          <a:xfrm flipV="1">
            <a:off x="5321300" y="4044157"/>
            <a:ext cx="1846263" cy="1441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78" name="Text Box 110"/>
          <p:cNvSpPr txBox="1">
            <a:spLocks noChangeArrowheads="1"/>
          </p:cNvSpPr>
          <p:nvPr/>
        </p:nvSpPr>
        <p:spPr bwMode="auto">
          <a:xfrm>
            <a:off x="5248275" y="4440238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R22 created a realisation of</a:t>
            </a:r>
          </a:p>
        </p:txBody>
      </p:sp>
      <p:cxnSp>
        <p:nvCxnSpPr>
          <p:cNvPr id="58480" name="AutoShape 112"/>
          <p:cNvCxnSpPr>
            <a:cxnSpLocks noChangeShapeType="1"/>
            <a:stCxn id="58481" idx="1"/>
            <a:endCxn id="120" idx="6"/>
          </p:cNvCxnSpPr>
          <p:nvPr/>
        </p:nvCxnSpPr>
        <p:spPr bwMode="auto">
          <a:xfrm flipH="1" flipV="1">
            <a:off x="2260600" y="1958975"/>
            <a:ext cx="1331913" cy="500857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81" name="Rectangle 113"/>
          <p:cNvSpPr>
            <a:spLocks noChangeArrowheads="1"/>
          </p:cNvSpPr>
          <p:nvPr/>
        </p:nvSpPr>
        <p:spPr bwMode="auto">
          <a:xfrm>
            <a:off x="3592513" y="2279650"/>
            <a:ext cx="12969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58482" name="Text Box 114"/>
          <p:cNvSpPr txBox="1">
            <a:spLocks noChangeArrowheads="1"/>
          </p:cNvSpPr>
          <p:nvPr/>
        </p:nvSpPr>
        <p:spPr bwMode="auto">
          <a:xfrm>
            <a:off x="2578894" y="1730772"/>
            <a:ext cx="113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 used</a:t>
            </a:r>
            <a:br>
              <a:rPr lang="en-GB" sz="1200" i="1"/>
            </a:br>
            <a:r>
              <a:rPr lang="en-GB" sz="1200" i="1"/>
              <a:t>specific object</a:t>
            </a:r>
          </a:p>
        </p:txBody>
      </p:sp>
      <p:sp>
        <p:nvSpPr>
          <p:cNvPr id="58483" name="Rectangle 115"/>
          <p:cNvSpPr>
            <a:spLocks noChangeArrowheads="1"/>
          </p:cNvSpPr>
          <p:nvPr/>
        </p:nvSpPr>
        <p:spPr bwMode="auto">
          <a:xfrm>
            <a:off x="2842419" y="3236257"/>
            <a:ext cx="1296988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{work performed}</a:t>
            </a:r>
          </a:p>
        </p:txBody>
      </p:sp>
      <p:cxnSp>
        <p:nvCxnSpPr>
          <p:cNvPr id="58484" name="AutoShape 116"/>
          <p:cNvCxnSpPr>
            <a:cxnSpLocks noChangeShapeType="1"/>
            <a:stCxn id="58485" idx="4"/>
            <a:endCxn id="58483" idx="0"/>
          </p:cNvCxnSpPr>
          <p:nvPr/>
        </p:nvCxnSpPr>
        <p:spPr bwMode="auto">
          <a:xfrm>
            <a:off x="3063081" y="2332434"/>
            <a:ext cx="427832" cy="90382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85" name="Oval 117"/>
          <p:cNvSpPr>
            <a:spLocks noChangeArrowheads="1"/>
          </p:cNvSpPr>
          <p:nvPr/>
        </p:nvSpPr>
        <p:spPr bwMode="auto">
          <a:xfrm>
            <a:off x="2990849" y="2187972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486" name="Text Box 118"/>
          <p:cNvSpPr txBox="1">
            <a:spLocks noChangeArrowheads="1"/>
          </p:cNvSpPr>
          <p:nvPr/>
        </p:nvSpPr>
        <p:spPr bwMode="auto">
          <a:xfrm>
            <a:off x="3279775" y="279558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P16.1</a:t>
            </a:r>
          </a:p>
        </p:txBody>
      </p:sp>
      <p:sp>
        <p:nvSpPr>
          <p:cNvPr id="58491" name="Rectangle 123"/>
          <p:cNvSpPr>
            <a:spLocks noChangeArrowheads="1"/>
          </p:cNvSpPr>
          <p:nvPr/>
        </p:nvSpPr>
        <p:spPr bwMode="auto">
          <a:xfrm>
            <a:off x="5608638" y="28559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E38 Image</a:t>
            </a:r>
          </a:p>
        </p:txBody>
      </p:sp>
      <p:sp>
        <p:nvSpPr>
          <p:cNvPr id="58492" name="Rectangle 124"/>
          <p:cNvSpPr>
            <a:spLocks noChangeArrowheads="1"/>
          </p:cNvSpPr>
          <p:nvPr/>
        </p:nvSpPr>
        <p:spPr bwMode="auto">
          <a:xfrm>
            <a:off x="5969000" y="1704975"/>
            <a:ext cx="23034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de-DE" sz="1200">
                <a:solidFill>
                  <a:srgbClr val="663300"/>
                </a:solidFill>
              </a:rPr>
              <a:t>Nilsson, Christine (1843-1921)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8493" name="Rectangle 125"/>
          <p:cNvSpPr>
            <a:spLocks noChangeArrowheads="1"/>
          </p:cNvSpPr>
          <p:nvPr/>
        </p:nvSpPr>
        <p:spPr bwMode="auto">
          <a:xfrm>
            <a:off x="7048500" y="2135188"/>
            <a:ext cx="2303463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F6 Concept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Thomas, Ambroise (1811-1896).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Hamlet -- Représentations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58494" name="Rectangle 126"/>
          <p:cNvSpPr>
            <a:spLocks noChangeArrowheads="1"/>
          </p:cNvSpPr>
          <p:nvPr/>
        </p:nvSpPr>
        <p:spPr bwMode="auto">
          <a:xfrm>
            <a:off x="8777288" y="3000375"/>
            <a:ext cx="10795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E65 Creation</a:t>
            </a:r>
          </a:p>
        </p:txBody>
      </p:sp>
      <p:sp>
        <p:nvSpPr>
          <p:cNvPr id="58495" name="Rectangle 127"/>
          <p:cNvSpPr>
            <a:spLocks noChangeArrowheads="1"/>
          </p:cNvSpPr>
          <p:nvPr/>
        </p:nvSpPr>
        <p:spPr bwMode="auto">
          <a:xfrm>
            <a:off x="9713913" y="1992313"/>
            <a:ext cx="28797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{Brochart, Constant-Joseph (1816-1899)}</a:t>
            </a:r>
          </a:p>
        </p:txBody>
      </p:sp>
      <p:cxnSp>
        <p:nvCxnSpPr>
          <p:cNvPr id="58496" name="AutoShape 128"/>
          <p:cNvCxnSpPr>
            <a:cxnSpLocks noChangeShapeType="1"/>
            <a:stCxn id="58371" idx="0"/>
            <a:endCxn id="58491" idx="2"/>
          </p:cNvCxnSpPr>
          <p:nvPr/>
        </p:nvCxnSpPr>
        <p:spPr bwMode="auto">
          <a:xfrm flipH="1" flipV="1">
            <a:off x="6040438" y="3216275"/>
            <a:ext cx="1762919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6977063" y="3432175"/>
            <a:ext cx="177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P130 shows features of</a:t>
            </a:r>
          </a:p>
        </p:txBody>
      </p:sp>
      <p:sp>
        <p:nvSpPr>
          <p:cNvPr id="58498" name="Rectangle 130"/>
          <p:cNvSpPr>
            <a:spLocks noChangeArrowheads="1"/>
          </p:cNvSpPr>
          <p:nvPr/>
        </p:nvSpPr>
        <p:spPr bwMode="auto">
          <a:xfrm>
            <a:off x="5248275" y="3505200"/>
            <a:ext cx="93503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{photograph}</a:t>
            </a:r>
          </a:p>
        </p:txBody>
      </p:sp>
      <p:cxnSp>
        <p:nvCxnSpPr>
          <p:cNvPr id="58499" name="AutoShape 131"/>
          <p:cNvCxnSpPr>
            <a:cxnSpLocks noChangeShapeType="1"/>
            <a:stCxn id="58500" idx="3"/>
            <a:endCxn id="58498" idx="3"/>
          </p:cNvCxnSpPr>
          <p:nvPr/>
        </p:nvCxnSpPr>
        <p:spPr bwMode="auto">
          <a:xfrm flipH="1">
            <a:off x="6183313" y="3484044"/>
            <a:ext cx="454543" cy="201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00" name="Oval 132"/>
          <p:cNvSpPr>
            <a:spLocks noChangeArrowheads="1"/>
          </p:cNvSpPr>
          <p:nvPr/>
        </p:nvSpPr>
        <p:spPr bwMode="auto">
          <a:xfrm>
            <a:off x="6616700" y="33607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501" name="Text Box 133"/>
          <p:cNvSpPr txBox="1">
            <a:spLocks noChangeArrowheads="1"/>
          </p:cNvSpPr>
          <p:nvPr/>
        </p:nvSpPr>
        <p:spPr bwMode="auto">
          <a:xfrm>
            <a:off x="6256338" y="3505200"/>
            <a:ext cx="665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P130.1</a:t>
            </a:r>
          </a:p>
        </p:txBody>
      </p:sp>
      <p:cxnSp>
        <p:nvCxnSpPr>
          <p:cNvPr id="58502" name="AutoShape 134"/>
          <p:cNvCxnSpPr>
            <a:cxnSpLocks noChangeShapeType="1"/>
            <a:stCxn id="58491" idx="1"/>
            <a:endCxn id="58481" idx="3"/>
          </p:cNvCxnSpPr>
          <p:nvPr/>
        </p:nvCxnSpPr>
        <p:spPr bwMode="auto">
          <a:xfrm flipH="1" flipV="1">
            <a:off x="4889500" y="2460625"/>
            <a:ext cx="719138" cy="576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03" name="Text Box 135"/>
          <p:cNvSpPr txBox="1">
            <a:spLocks noChangeArrowheads="1"/>
          </p:cNvSpPr>
          <p:nvPr/>
        </p:nvSpPr>
        <p:spPr bwMode="auto">
          <a:xfrm>
            <a:off x="4097338" y="2713038"/>
            <a:ext cx="1298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P138 represents</a:t>
            </a:r>
          </a:p>
        </p:txBody>
      </p:sp>
      <p:cxnSp>
        <p:nvCxnSpPr>
          <p:cNvPr id="58504" name="AutoShape 136"/>
          <p:cNvCxnSpPr>
            <a:cxnSpLocks noChangeShapeType="1"/>
            <a:stCxn id="58481" idx="3"/>
            <a:endCxn id="58492" idx="1"/>
          </p:cNvCxnSpPr>
          <p:nvPr/>
        </p:nvCxnSpPr>
        <p:spPr bwMode="auto">
          <a:xfrm flipV="1">
            <a:off x="4889500" y="1885950"/>
            <a:ext cx="1079500" cy="574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505" name="AutoShape 137"/>
          <p:cNvCxnSpPr>
            <a:cxnSpLocks noChangeShapeType="1"/>
            <a:stCxn id="58506" idx="1"/>
            <a:endCxn id="58509" idx="3"/>
          </p:cNvCxnSpPr>
          <p:nvPr/>
        </p:nvCxnSpPr>
        <p:spPr bwMode="auto">
          <a:xfrm flipH="1" flipV="1">
            <a:off x="4816475" y="1957388"/>
            <a:ext cx="596900" cy="127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06" name="Oval 138"/>
          <p:cNvSpPr>
            <a:spLocks noChangeArrowheads="1"/>
          </p:cNvSpPr>
          <p:nvPr/>
        </p:nvSpPr>
        <p:spPr bwMode="auto">
          <a:xfrm>
            <a:off x="5392738" y="206375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507" name="Text Box 139"/>
          <p:cNvSpPr txBox="1">
            <a:spLocks noChangeArrowheads="1"/>
          </p:cNvSpPr>
          <p:nvPr/>
        </p:nvSpPr>
        <p:spPr bwMode="auto">
          <a:xfrm>
            <a:off x="4816475" y="2208213"/>
            <a:ext cx="1417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8508" name="Text Box 140"/>
          <p:cNvSpPr txBox="1">
            <a:spLocks noChangeArrowheads="1"/>
          </p:cNvSpPr>
          <p:nvPr/>
        </p:nvSpPr>
        <p:spPr bwMode="auto">
          <a:xfrm>
            <a:off x="4960938" y="177641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8509" name="Rectangle 141"/>
          <p:cNvSpPr>
            <a:spLocks noChangeArrowheads="1"/>
          </p:cNvSpPr>
          <p:nvPr/>
        </p:nvSpPr>
        <p:spPr bwMode="auto">
          <a:xfrm>
            <a:off x="3952875" y="17764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{singer}</a:t>
            </a:r>
          </a:p>
        </p:txBody>
      </p:sp>
      <p:cxnSp>
        <p:nvCxnSpPr>
          <p:cNvPr id="58510" name="AutoShape 142"/>
          <p:cNvCxnSpPr>
            <a:cxnSpLocks noChangeShapeType="1"/>
            <a:stCxn id="58491" idx="0"/>
            <a:endCxn id="58492" idx="2"/>
          </p:cNvCxnSpPr>
          <p:nvPr/>
        </p:nvCxnSpPr>
        <p:spPr bwMode="auto">
          <a:xfrm flipV="1">
            <a:off x="6040438" y="2065338"/>
            <a:ext cx="1081087" cy="7905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11" name="Text Box 143"/>
          <p:cNvSpPr txBox="1">
            <a:spLocks noChangeArrowheads="1"/>
          </p:cNvSpPr>
          <p:nvPr/>
        </p:nvSpPr>
        <p:spPr bwMode="auto">
          <a:xfrm>
            <a:off x="5392738" y="2424113"/>
            <a:ext cx="1298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P138 represents</a:t>
            </a:r>
          </a:p>
        </p:txBody>
      </p:sp>
      <p:cxnSp>
        <p:nvCxnSpPr>
          <p:cNvPr id="58512" name="AutoShape 144"/>
          <p:cNvCxnSpPr>
            <a:cxnSpLocks noChangeShapeType="1"/>
            <a:stCxn id="58491" idx="0"/>
            <a:endCxn id="58493" idx="1"/>
          </p:cNvCxnSpPr>
          <p:nvPr/>
        </p:nvCxnSpPr>
        <p:spPr bwMode="auto">
          <a:xfrm flipV="1">
            <a:off x="6040438" y="2387600"/>
            <a:ext cx="1008062" cy="4683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13" name="Text Box 145"/>
          <p:cNvSpPr txBox="1">
            <a:spLocks noChangeArrowheads="1"/>
          </p:cNvSpPr>
          <p:nvPr/>
        </p:nvSpPr>
        <p:spPr bwMode="auto">
          <a:xfrm>
            <a:off x="6256338" y="2640013"/>
            <a:ext cx="1298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P138 represents</a:t>
            </a:r>
          </a:p>
        </p:txBody>
      </p:sp>
      <p:cxnSp>
        <p:nvCxnSpPr>
          <p:cNvPr id="58514" name="AutoShape 146"/>
          <p:cNvCxnSpPr>
            <a:cxnSpLocks noChangeShapeType="1"/>
            <a:stCxn id="58494" idx="1"/>
            <a:endCxn id="58491" idx="3"/>
          </p:cNvCxnSpPr>
          <p:nvPr/>
        </p:nvCxnSpPr>
        <p:spPr bwMode="auto">
          <a:xfrm flipH="1" flipV="1">
            <a:off x="6472238" y="3036888"/>
            <a:ext cx="2305050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15" name="Text Box 147"/>
          <p:cNvSpPr txBox="1">
            <a:spLocks noChangeArrowheads="1"/>
          </p:cNvSpPr>
          <p:nvPr/>
        </p:nvSpPr>
        <p:spPr bwMode="auto">
          <a:xfrm>
            <a:off x="7408863" y="2855913"/>
            <a:ext cx="1290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P94 has created</a:t>
            </a:r>
          </a:p>
        </p:txBody>
      </p:sp>
      <p:cxnSp>
        <p:nvCxnSpPr>
          <p:cNvPr id="58522" name="AutoShape 154"/>
          <p:cNvCxnSpPr>
            <a:cxnSpLocks noChangeShapeType="1"/>
            <a:stCxn id="58494" idx="3"/>
            <a:endCxn id="58495" idx="2"/>
          </p:cNvCxnSpPr>
          <p:nvPr/>
        </p:nvCxnSpPr>
        <p:spPr bwMode="auto">
          <a:xfrm flipV="1">
            <a:off x="9856788" y="2352675"/>
            <a:ext cx="1296987" cy="8286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523" name="AutoShape 155"/>
          <p:cNvCxnSpPr>
            <a:cxnSpLocks noChangeShapeType="1"/>
            <a:stCxn id="58524" idx="5"/>
            <a:endCxn id="58527" idx="0"/>
          </p:cNvCxnSpPr>
          <p:nvPr/>
        </p:nvCxnSpPr>
        <p:spPr bwMode="auto">
          <a:xfrm>
            <a:off x="10556357" y="2836344"/>
            <a:ext cx="597418" cy="2354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24" name="Oval 156"/>
          <p:cNvSpPr>
            <a:spLocks noChangeArrowheads="1"/>
          </p:cNvSpPr>
          <p:nvPr/>
        </p:nvSpPr>
        <p:spPr bwMode="auto">
          <a:xfrm>
            <a:off x="10433050" y="271303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525" name="Text Box 157"/>
          <p:cNvSpPr txBox="1">
            <a:spLocks noChangeArrowheads="1"/>
          </p:cNvSpPr>
          <p:nvPr/>
        </p:nvSpPr>
        <p:spPr bwMode="auto">
          <a:xfrm>
            <a:off x="9496425" y="2365375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58526" name="Text Box 158"/>
          <p:cNvSpPr txBox="1">
            <a:spLocks noChangeArrowheads="1"/>
          </p:cNvSpPr>
          <p:nvPr/>
        </p:nvSpPr>
        <p:spPr bwMode="auto">
          <a:xfrm>
            <a:off x="10721975" y="271303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58527" name="Rectangle 159"/>
          <p:cNvSpPr>
            <a:spLocks noChangeArrowheads="1"/>
          </p:cNvSpPr>
          <p:nvPr/>
        </p:nvSpPr>
        <p:spPr bwMode="auto">
          <a:xfrm>
            <a:off x="10721975" y="307181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{painter}</a:t>
            </a:r>
          </a:p>
        </p:txBody>
      </p:sp>
      <p:cxnSp>
        <p:nvCxnSpPr>
          <p:cNvPr id="58528" name="AutoShape 160"/>
          <p:cNvCxnSpPr>
            <a:cxnSpLocks noChangeShapeType="1"/>
            <a:stCxn id="58530" idx="3"/>
            <a:endCxn id="58413" idx="1"/>
          </p:cNvCxnSpPr>
          <p:nvPr/>
        </p:nvCxnSpPr>
        <p:spPr bwMode="auto">
          <a:xfrm flipV="1">
            <a:off x="5108575" y="6781800"/>
            <a:ext cx="1724025" cy="7921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529" name="AutoShape 161"/>
          <p:cNvCxnSpPr>
            <a:cxnSpLocks noChangeShapeType="1"/>
            <a:stCxn id="58530" idx="1"/>
            <a:endCxn id="58532" idx="3"/>
          </p:cNvCxnSpPr>
          <p:nvPr/>
        </p:nvCxnSpPr>
        <p:spPr bwMode="auto">
          <a:xfrm flipH="1">
            <a:off x="3521075" y="7573963"/>
            <a:ext cx="503238" cy="4778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530" name="Rectangle 162"/>
          <p:cNvSpPr>
            <a:spLocks noChangeArrowheads="1"/>
          </p:cNvSpPr>
          <p:nvPr/>
        </p:nvSpPr>
        <p:spPr bwMode="auto">
          <a:xfrm>
            <a:off x="4024313" y="7392988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58531" name="Text Box 163"/>
          <p:cNvSpPr txBox="1">
            <a:spLocks noChangeArrowheads="1"/>
          </p:cNvSpPr>
          <p:nvPr/>
        </p:nvSpPr>
        <p:spPr bwMode="auto">
          <a:xfrm>
            <a:off x="5032375" y="6961188"/>
            <a:ext cx="1239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58532" name="Rectangle 164"/>
          <p:cNvSpPr>
            <a:spLocks noChangeArrowheads="1"/>
          </p:cNvSpPr>
          <p:nvPr/>
        </p:nvSpPr>
        <p:spPr bwMode="auto">
          <a:xfrm>
            <a:off x="136525" y="7870825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http://catalogue.bnf.fr/ark:/12148/cb396209089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58533" name="Text Box 165"/>
          <p:cNvSpPr txBox="1">
            <a:spLocks noChangeArrowheads="1"/>
          </p:cNvSpPr>
          <p:nvPr/>
        </p:nvSpPr>
        <p:spPr bwMode="auto">
          <a:xfrm>
            <a:off x="2439988" y="7572375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cxnSp>
        <p:nvCxnSpPr>
          <p:cNvPr id="118" name="AutoShape 89"/>
          <p:cNvCxnSpPr>
            <a:cxnSpLocks noChangeShapeType="1"/>
            <a:stCxn id="120" idx="3"/>
            <a:endCxn id="124" idx="0"/>
          </p:cNvCxnSpPr>
          <p:nvPr/>
        </p:nvCxnSpPr>
        <p:spPr bwMode="auto">
          <a:xfrm flipH="1">
            <a:off x="1037532" y="2187972"/>
            <a:ext cx="301657" cy="463421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 Box 90"/>
          <p:cNvSpPr txBox="1">
            <a:spLocks noChangeArrowheads="1"/>
          </p:cNvSpPr>
          <p:nvPr/>
        </p:nvSpPr>
        <p:spPr bwMode="auto">
          <a:xfrm>
            <a:off x="81577" y="2306250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20" name="Oval 91"/>
          <p:cNvSpPr>
            <a:spLocks noChangeArrowheads="1"/>
          </p:cNvSpPr>
          <p:nvPr/>
        </p:nvSpPr>
        <p:spPr bwMode="auto">
          <a:xfrm>
            <a:off x="1181100" y="1635125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Hamlet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(an opera by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83853" y="3360738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22" name="AutoShape 69"/>
          <p:cNvCxnSpPr>
            <a:cxnSpLocks noChangeShapeType="1"/>
            <a:stCxn id="124" idx="2"/>
            <a:endCxn id="121" idx="0"/>
          </p:cNvCxnSpPr>
          <p:nvPr/>
        </p:nvCxnSpPr>
        <p:spPr bwMode="auto">
          <a:xfrm>
            <a:off x="1037532" y="3011756"/>
            <a:ext cx="603943" cy="3489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 Box 88"/>
          <p:cNvSpPr txBox="1">
            <a:spLocks noChangeArrowheads="1"/>
          </p:cNvSpPr>
          <p:nvPr/>
        </p:nvSpPr>
        <p:spPr bwMode="auto">
          <a:xfrm>
            <a:off x="1339503" y="3036094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295276" y="2651393"/>
            <a:ext cx="14845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I according to EDM</a:t>
            </a:r>
            <a:endParaRPr lang="en-GB" baseline="-2500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“ita”</a:t>
            </a:r>
          </a:p>
        </p:txBody>
      </p:sp>
      <p:cxnSp>
        <p:nvCxnSpPr>
          <p:cNvPr id="33800" name="AutoShape 8"/>
          <p:cNvCxnSpPr>
            <a:cxnSpLocks noChangeShapeType="1"/>
            <a:stCxn id="71" idx="3"/>
            <a:endCxn id="33799" idx="1"/>
          </p:cNvCxnSpPr>
          <p:nvPr/>
        </p:nvCxnSpPr>
        <p:spPr bwMode="auto">
          <a:xfrm flipV="1">
            <a:off x="8963819" y="4836319"/>
            <a:ext cx="2693194" cy="398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928688" y="4498201"/>
            <a:ext cx="280193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{Ruffo, Titta (1877-1953). Baryton (voix)}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07963" y="5029199"/>
            <a:ext cx="35369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Sabaino</a:t>
            </a:r>
            <a:r>
              <a:rPr lang="en-GB" sz="1200" dirty="0">
                <a:solidFill>
                  <a:srgbClr val="663300"/>
                </a:solidFill>
              </a:rPr>
              <a:t>, Carlo (1874-1938). Direction </a:t>
            </a:r>
            <a:r>
              <a:rPr lang="en-GB" sz="1200" dirty="0" err="1">
                <a:solidFill>
                  <a:srgbClr val="663300"/>
                </a:solidFill>
              </a:rPr>
              <a:t>d'orchestre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33804" name="AutoShape 12"/>
          <p:cNvCxnSpPr>
            <a:cxnSpLocks noChangeShapeType="1"/>
            <a:stCxn id="71" idx="1"/>
            <a:endCxn id="33802" idx="3"/>
          </p:cNvCxnSpPr>
          <p:nvPr/>
        </p:nvCxnSpPr>
        <p:spPr bwMode="auto">
          <a:xfrm flipH="1" flipV="1">
            <a:off x="3730625" y="4678382"/>
            <a:ext cx="2928144" cy="55639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5" name="AutoShape 13"/>
          <p:cNvCxnSpPr>
            <a:cxnSpLocks noChangeShapeType="1"/>
            <a:stCxn id="71" idx="1"/>
            <a:endCxn id="33803" idx="3"/>
          </p:cNvCxnSpPr>
          <p:nvPr/>
        </p:nvCxnSpPr>
        <p:spPr bwMode="auto">
          <a:xfrm flipH="1" flipV="1">
            <a:off x="3744913" y="5209381"/>
            <a:ext cx="2913856" cy="254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6" name="AutoShape 14"/>
          <p:cNvCxnSpPr>
            <a:cxnSpLocks noChangeShapeType="1"/>
            <a:stCxn id="33812" idx="0"/>
            <a:endCxn id="71" idx="2"/>
          </p:cNvCxnSpPr>
          <p:nvPr/>
        </p:nvCxnSpPr>
        <p:spPr bwMode="auto">
          <a:xfrm flipV="1">
            <a:off x="7807325" y="5414962"/>
            <a:ext cx="3969" cy="6096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7" name="AutoShape 15"/>
          <p:cNvCxnSpPr>
            <a:cxnSpLocks noChangeShapeType="1"/>
            <a:stCxn id="33813" idx="0"/>
            <a:endCxn id="33812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9" name="AutoShape 17"/>
          <p:cNvCxnSpPr>
            <a:cxnSpLocks noChangeShapeType="1"/>
            <a:stCxn id="33813" idx="1"/>
            <a:endCxn id="33824" idx="3"/>
          </p:cNvCxnSpPr>
          <p:nvPr/>
        </p:nvCxnSpPr>
        <p:spPr bwMode="auto">
          <a:xfrm flipH="1" flipV="1">
            <a:off x="4168775" y="7753350"/>
            <a:ext cx="2874963" cy="323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116388" y="4559320"/>
            <a:ext cx="11576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dc:contributor</a:t>
            </a:r>
            <a:endParaRPr lang="en-GB" sz="1200" i="1" dirty="0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7769225" y="5606083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928688" y="5592763"/>
            <a:ext cx="20812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Numéro commercial :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His master's voice 052189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3817" name="AutoShape 25"/>
          <p:cNvCxnSpPr>
            <a:cxnSpLocks noChangeShapeType="1"/>
            <a:stCxn id="33812" idx="1"/>
            <a:endCxn id="33816" idx="3"/>
          </p:cNvCxnSpPr>
          <p:nvPr/>
        </p:nvCxnSpPr>
        <p:spPr bwMode="auto">
          <a:xfrm flipH="1" flipV="1">
            <a:off x="3009900" y="5773738"/>
            <a:ext cx="3822700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2944813" y="8329613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Audiovisuel,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NCHismaster'svoice052189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3823" name="AutoShape 31"/>
          <p:cNvCxnSpPr>
            <a:cxnSpLocks noChangeShapeType="1"/>
            <a:stCxn id="33813" idx="1"/>
            <a:endCxn id="33822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Audiovisuel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10252075" y="5564187"/>
            <a:ext cx="23764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en-GB" sz="1200" dirty="0" err="1">
                <a:solidFill>
                  <a:srgbClr val="663300"/>
                </a:solidFill>
              </a:rPr>
              <a:t>Amleto</a:t>
            </a:r>
            <a:r>
              <a:rPr lang="en-GB" sz="1200" dirty="0">
                <a:solidFill>
                  <a:srgbClr val="663300"/>
                </a:solidFill>
              </a:rPr>
              <a:t>. Monologue / </a:t>
            </a:r>
            <a:r>
              <a:rPr lang="en-GB" sz="1200" dirty="0" err="1">
                <a:solidFill>
                  <a:srgbClr val="663300"/>
                </a:solidFill>
              </a:rPr>
              <a:t>Ambroise</a:t>
            </a:r>
            <a:r>
              <a:rPr lang="en-GB" sz="1200" dirty="0">
                <a:solidFill>
                  <a:srgbClr val="663300"/>
                </a:solidFill>
              </a:rPr>
              <a:t/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Thomas, comp. ; </a:t>
            </a:r>
            <a:r>
              <a:rPr lang="en-GB" sz="1200" dirty="0" err="1">
                <a:solidFill>
                  <a:srgbClr val="663300"/>
                </a:solidFill>
              </a:rPr>
              <a:t>Titta</a:t>
            </a:r>
            <a:r>
              <a:rPr lang="en-GB" sz="1200" dirty="0">
                <a:solidFill>
                  <a:srgbClr val="663300"/>
                </a:solidFill>
              </a:rPr>
              <a:t> </a:t>
            </a:r>
            <a:r>
              <a:rPr lang="en-GB" sz="1200" dirty="0" err="1">
                <a:solidFill>
                  <a:srgbClr val="663300"/>
                </a:solidFill>
              </a:rPr>
              <a:t>Ruffo</a:t>
            </a:r>
            <a:r>
              <a:rPr lang="en-GB" sz="1200" dirty="0">
                <a:solidFill>
                  <a:srgbClr val="663300"/>
                </a:solidFill>
              </a:rPr>
              <a:t>,</a:t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>
                <a:solidFill>
                  <a:srgbClr val="663300"/>
                </a:solidFill>
              </a:rPr>
              <a:t>BAR ; Carlo </a:t>
            </a:r>
            <a:r>
              <a:rPr lang="en-GB" sz="1200" dirty="0" err="1">
                <a:solidFill>
                  <a:srgbClr val="663300"/>
                </a:solidFill>
              </a:rPr>
              <a:t>Sabaino</a:t>
            </a:r>
            <a:r>
              <a:rPr lang="en-GB" sz="1200" dirty="0">
                <a:solidFill>
                  <a:srgbClr val="663300"/>
                </a:solidFill>
              </a:rPr>
              <a:t>, dir. </a:t>
            </a:r>
            <a:r>
              <a:rPr lang="en-GB" sz="1200" dirty="0" err="1">
                <a:solidFill>
                  <a:srgbClr val="663300"/>
                </a:solidFill>
              </a:rPr>
              <a:t>l'orch</a:t>
            </a:r>
            <a:r>
              <a:rPr lang="en-GB" sz="1200" dirty="0">
                <a:solidFill>
                  <a:srgbClr val="663300"/>
                </a:solidFill>
              </a:rPr>
              <a:t>.”</a:t>
            </a:r>
          </a:p>
        </p:txBody>
      </p:sp>
      <p:cxnSp>
        <p:nvCxnSpPr>
          <p:cNvPr id="33828" name="AutoShape 36"/>
          <p:cNvCxnSpPr>
            <a:cxnSpLocks noChangeShapeType="1"/>
            <a:stCxn id="33812" idx="3"/>
            <a:endCxn id="33827" idx="1"/>
          </p:cNvCxnSpPr>
          <p:nvPr/>
        </p:nvCxnSpPr>
        <p:spPr bwMode="auto">
          <a:xfrm flipV="1">
            <a:off x="8782050" y="5815806"/>
            <a:ext cx="1470025" cy="3889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9380537" y="5715001"/>
            <a:ext cx="623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cxnSp>
        <p:nvCxnSpPr>
          <p:cNvPr id="33862" name="AutoShape 70"/>
          <p:cNvCxnSpPr>
            <a:cxnSpLocks noChangeShapeType="1"/>
            <a:stCxn id="33863" idx="0"/>
            <a:endCxn id="33813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63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33865" name="Oval 73"/>
          <p:cNvSpPr>
            <a:spLocks noChangeArrowheads="1"/>
          </p:cNvSpPr>
          <p:nvPr/>
        </p:nvSpPr>
        <p:spPr bwMode="auto">
          <a:xfrm>
            <a:off x="7265988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Event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(performance,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1907)</a:t>
            </a:r>
          </a:p>
        </p:txBody>
      </p:sp>
      <p:cxnSp>
        <p:nvCxnSpPr>
          <p:cNvPr id="33866" name="AutoShape 74"/>
          <p:cNvCxnSpPr>
            <a:cxnSpLocks noChangeShapeType="1"/>
            <a:stCxn id="33865" idx="2"/>
            <a:endCxn id="33873" idx="6"/>
          </p:cNvCxnSpPr>
          <p:nvPr/>
        </p:nvCxnSpPr>
        <p:spPr bwMode="auto">
          <a:xfrm flipH="1">
            <a:off x="5478463" y="2051050"/>
            <a:ext cx="17875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67" name="AutoShape 75"/>
          <p:cNvCxnSpPr>
            <a:cxnSpLocks noChangeShapeType="1"/>
            <a:stCxn id="33798" idx="0"/>
            <a:endCxn id="33865" idx="4"/>
          </p:cNvCxnSpPr>
          <p:nvPr/>
        </p:nvCxnSpPr>
        <p:spPr bwMode="auto">
          <a:xfrm flipV="1">
            <a:off x="7800975" y="2374900"/>
            <a:ext cx="4763" cy="155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5767388" y="1773238"/>
            <a:ext cx="1357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33869" name="Text Box 77"/>
          <p:cNvSpPr txBox="1">
            <a:spLocks noChangeArrowheads="1"/>
          </p:cNvSpPr>
          <p:nvPr/>
        </p:nvSpPr>
        <p:spPr bwMode="auto">
          <a:xfrm>
            <a:off x="7769225" y="2880519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edm:isRepresentationOf</a:t>
            </a:r>
            <a:endParaRPr lang="en-GB" sz="1200" i="1" dirty="0"/>
          </a:p>
        </p:txBody>
      </p:sp>
      <p:cxnSp>
        <p:nvCxnSpPr>
          <p:cNvPr id="33871" name="AutoShape 79"/>
          <p:cNvCxnSpPr>
            <a:cxnSpLocks noChangeShapeType="1"/>
            <a:stCxn id="33873" idx="2"/>
            <a:endCxn id="67" idx="3"/>
          </p:cNvCxnSpPr>
          <p:nvPr/>
        </p:nvCxnSpPr>
        <p:spPr bwMode="auto">
          <a:xfrm flipH="1">
            <a:off x="2605906" y="2051050"/>
            <a:ext cx="1793057" cy="15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72" name="Text Box 80"/>
          <p:cNvSpPr txBox="1">
            <a:spLocks noChangeArrowheads="1"/>
          </p:cNvSpPr>
          <p:nvPr/>
        </p:nvSpPr>
        <p:spPr bwMode="auto">
          <a:xfrm>
            <a:off x="2670175" y="1797050"/>
            <a:ext cx="1468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edm:isDerivativeOf</a:t>
            </a:r>
          </a:p>
        </p:txBody>
      </p:sp>
      <p:sp>
        <p:nvSpPr>
          <p:cNvPr id="33873" name="Oval 81"/>
          <p:cNvSpPr>
            <a:spLocks noChangeArrowheads="1"/>
          </p:cNvSpPr>
          <p:nvPr/>
        </p:nvSpPr>
        <p:spPr bwMode="auto">
          <a:xfrm>
            <a:off x="4398963" y="1727200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Hamlet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(an opera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A. Thomas)</a:t>
            </a:r>
          </a:p>
        </p:txBody>
      </p:sp>
      <p:sp>
        <p:nvSpPr>
          <p:cNvPr id="33874" name="Text Box 82"/>
          <p:cNvSpPr txBox="1">
            <a:spLocks noChangeArrowheads="1"/>
          </p:cNvSpPr>
          <p:nvPr/>
        </p:nvSpPr>
        <p:spPr bwMode="auto">
          <a:xfrm>
            <a:off x="4068779" y="4941074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dc:contributor</a:t>
            </a:r>
            <a:endParaRPr lang="en-GB" sz="1200" i="1" dirty="0"/>
          </a:p>
        </p:txBody>
      </p:sp>
      <p:sp>
        <p:nvSpPr>
          <p:cNvPr id="33875" name="Rectangle 83"/>
          <p:cNvSpPr>
            <a:spLocks noChangeArrowheads="1"/>
          </p:cNvSpPr>
          <p:nvPr/>
        </p:nvSpPr>
        <p:spPr bwMode="auto">
          <a:xfrm>
            <a:off x="334964" y="3673500"/>
            <a:ext cx="33194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{Thomas, </a:t>
            </a:r>
            <a:r>
              <a:rPr lang="en-GB" sz="1200" dirty="0" err="1">
                <a:solidFill>
                  <a:srgbClr val="663300"/>
                </a:solidFill>
              </a:rPr>
              <a:t>Ambroise</a:t>
            </a:r>
            <a:r>
              <a:rPr lang="en-GB" sz="1200" dirty="0">
                <a:solidFill>
                  <a:srgbClr val="663300"/>
                </a:solidFill>
              </a:rPr>
              <a:t> (1811-1896). </a:t>
            </a:r>
            <a:r>
              <a:rPr lang="en-GB" sz="1200" dirty="0" err="1">
                <a:solidFill>
                  <a:srgbClr val="663300"/>
                </a:solidFill>
              </a:rPr>
              <a:t>Compositeur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33876" name="AutoShape 84"/>
          <p:cNvCxnSpPr>
            <a:cxnSpLocks noChangeShapeType="1"/>
            <a:stCxn id="33798" idx="1"/>
            <a:endCxn id="33875" idx="3"/>
          </p:cNvCxnSpPr>
          <p:nvPr/>
        </p:nvCxnSpPr>
        <p:spPr bwMode="auto">
          <a:xfrm flipH="1" flipV="1">
            <a:off x="3654426" y="3853681"/>
            <a:ext cx="2994024" cy="2587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4220369" y="3673500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cxnSp>
        <p:nvCxnSpPr>
          <p:cNvPr id="33878" name="AutoShape 86"/>
          <p:cNvCxnSpPr>
            <a:cxnSpLocks noChangeShapeType="1"/>
            <a:stCxn id="33812" idx="3"/>
            <a:endCxn id="33879" idx="1"/>
          </p:cNvCxnSpPr>
          <p:nvPr/>
        </p:nvCxnSpPr>
        <p:spPr bwMode="auto">
          <a:xfrm>
            <a:off x="8782050" y="6205538"/>
            <a:ext cx="2082800" cy="13684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10864850" y="7392988"/>
            <a:ext cx="14398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{1907}</a:t>
            </a:r>
          </a:p>
        </p:txBody>
      </p:sp>
      <p:cxnSp>
        <p:nvCxnSpPr>
          <p:cNvPr id="33880" name="AutoShape 88"/>
          <p:cNvCxnSpPr>
            <a:cxnSpLocks noChangeShapeType="1"/>
            <a:stCxn id="33813" idx="3"/>
            <a:endCxn id="33886" idx="1"/>
          </p:cNvCxnSpPr>
          <p:nvPr/>
        </p:nvCxnSpPr>
        <p:spPr bwMode="auto">
          <a:xfrm>
            <a:off x="8561388" y="8076407"/>
            <a:ext cx="1871662" cy="3246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1" name="Text Box 89"/>
          <p:cNvSpPr txBox="1">
            <a:spLocks noChangeArrowheads="1"/>
          </p:cNvSpPr>
          <p:nvPr/>
        </p:nvSpPr>
        <p:spPr bwMode="auto">
          <a:xfrm>
            <a:off x="10289938" y="7099300"/>
            <a:ext cx="12747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33882" name="Text Box 90"/>
          <p:cNvSpPr txBox="1">
            <a:spLocks noChangeArrowheads="1"/>
          </p:cNvSpPr>
          <p:nvPr/>
        </p:nvSpPr>
        <p:spPr bwMode="auto">
          <a:xfrm>
            <a:off x="9497894" y="8048625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dc:format</a:t>
            </a:r>
            <a:endParaRPr lang="en-GB" sz="1200" i="1" dirty="0"/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11320464" y="3625057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{sound}</a:t>
            </a:r>
          </a:p>
        </p:txBody>
      </p:sp>
      <p:cxnSp>
        <p:nvCxnSpPr>
          <p:cNvPr id="33884" name="AutoShape 92"/>
          <p:cNvCxnSpPr>
            <a:cxnSpLocks noChangeShapeType="1"/>
            <a:stCxn id="33798" idx="3"/>
            <a:endCxn id="33883" idx="1"/>
          </p:cNvCxnSpPr>
          <p:nvPr/>
        </p:nvCxnSpPr>
        <p:spPr bwMode="auto">
          <a:xfrm flipV="1">
            <a:off x="8953500" y="3805238"/>
            <a:ext cx="2366964" cy="30718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5" name="Text Box 93"/>
          <p:cNvSpPr txBox="1">
            <a:spLocks noChangeArrowheads="1"/>
          </p:cNvSpPr>
          <p:nvPr/>
        </p:nvSpPr>
        <p:spPr bwMode="auto">
          <a:xfrm>
            <a:off x="10050463" y="3566319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33886" name="Rectangle 94"/>
          <p:cNvSpPr>
            <a:spLocks noChangeArrowheads="1"/>
          </p:cNvSpPr>
          <p:nvPr/>
        </p:nvSpPr>
        <p:spPr bwMode="auto">
          <a:xfrm>
            <a:off x="10433050" y="8040688"/>
            <a:ext cx="2160588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1 disque monoface : 78 t, aig.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30 cm ; disc ; disque pré-lp ;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multipart/mixed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4600575" y="56784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33888" name="Rectangle 96"/>
          <p:cNvSpPr>
            <a:spLocks noChangeArrowheads="1"/>
          </p:cNvSpPr>
          <p:nvPr/>
        </p:nvSpPr>
        <p:spPr bwMode="auto">
          <a:xfrm>
            <a:off x="10553582" y="6303963"/>
            <a:ext cx="2067043" cy="7921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Diffusé grâce à la générosité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d'un donateur anonyme</a:t>
            </a:r>
            <a:r>
              <a:rPr lang="en-GB" sz="1200">
                <a:solidFill>
                  <a:srgbClr val="663300"/>
                </a:solidFill>
              </a:rPr>
              <a:t>”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Titre uniforme : [Hamlet].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Extrait (italien)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3889" name="AutoShape 97"/>
          <p:cNvCxnSpPr>
            <a:cxnSpLocks noChangeShapeType="1"/>
            <a:stCxn id="33812" idx="3"/>
            <a:endCxn id="33888" idx="1"/>
          </p:cNvCxnSpPr>
          <p:nvPr/>
        </p:nvCxnSpPr>
        <p:spPr bwMode="auto">
          <a:xfrm>
            <a:off x="8782050" y="6204744"/>
            <a:ext cx="1771532" cy="495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9432807" y="6216650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dc:description</a:t>
            </a:r>
          </a:p>
        </p:txBody>
      </p:sp>
      <p:sp>
        <p:nvSpPr>
          <p:cNvPr id="33891" name="Rectangle 99"/>
          <p:cNvSpPr>
            <a:spLocks noChangeArrowheads="1"/>
          </p:cNvSpPr>
          <p:nvPr/>
        </p:nvSpPr>
        <p:spPr bwMode="auto">
          <a:xfrm>
            <a:off x="207963" y="6600825"/>
            <a:ext cx="3384550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fr-FR" sz="1200" dirty="0">
                <a:solidFill>
                  <a:srgbClr val="663300"/>
                </a:solidFill>
              </a:rPr>
              <a:t>Notice du catalogue :</a:t>
            </a:r>
            <a:br>
              <a:rPr lang="fr-FR" sz="1200" dirty="0">
                <a:solidFill>
                  <a:srgbClr val="663300"/>
                </a:solidFill>
              </a:rPr>
            </a:br>
            <a:r>
              <a:rPr lang="fr-FR" sz="1200" dirty="0">
                <a:solidFill>
                  <a:srgbClr val="663300"/>
                </a:solidFill>
              </a:rPr>
              <a:t>http://catalogue.bnf.fr/ark:/12148/cb37889427p</a:t>
            </a:r>
            <a:r>
              <a:rPr lang="en-GB" sz="1200" dirty="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3892" name="AutoShape 100"/>
          <p:cNvCxnSpPr>
            <a:cxnSpLocks noChangeShapeType="1"/>
            <a:stCxn id="33812" idx="1"/>
            <a:endCxn id="33891" idx="3"/>
          </p:cNvCxnSpPr>
          <p:nvPr/>
        </p:nvCxnSpPr>
        <p:spPr bwMode="auto">
          <a:xfrm flipH="1">
            <a:off x="3592513" y="6205538"/>
            <a:ext cx="3240087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3" name="Text Box 101"/>
          <p:cNvSpPr txBox="1">
            <a:spLocks noChangeArrowheads="1"/>
          </p:cNvSpPr>
          <p:nvPr/>
        </p:nvSpPr>
        <p:spPr bwMode="auto">
          <a:xfrm>
            <a:off x="3592513" y="6491288"/>
            <a:ext cx="884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dc:relation</a:t>
            </a:r>
          </a:p>
        </p:txBody>
      </p:sp>
      <p:sp>
        <p:nvSpPr>
          <p:cNvPr id="33894" name="Rectangle 102"/>
          <p:cNvSpPr>
            <a:spLocks noChangeArrowheads="1"/>
          </p:cNvSpPr>
          <p:nvPr/>
        </p:nvSpPr>
        <p:spPr bwMode="auto">
          <a:xfrm>
            <a:off x="4340225" y="3093243"/>
            <a:ext cx="20891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de-DE" sz="1200">
                <a:solidFill>
                  <a:srgbClr val="663300"/>
                </a:solidFill>
              </a:rPr>
              <a:t>musique dramatique vocale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33895" name="AutoShape 103"/>
          <p:cNvCxnSpPr>
            <a:cxnSpLocks noChangeShapeType="1"/>
            <a:stCxn id="33798" idx="0"/>
            <a:endCxn id="33894" idx="3"/>
          </p:cNvCxnSpPr>
          <p:nvPr/>
        </p:nvCxnSpPr>
        <p:spPr bwMode="auto">
          <a:xfrm flipH="1" flipV="1">
            <a:off x="6429375" y="3273424"/>
            <a:ext cx="1371600" cy="65881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6" name="Text Box 104"/>
          <p:cNvSpPr txBox="1">
            <a:spLocks noChangeArrowheads="1"/>
          </p:cNvSpPr>
          <p:nvPr/>
        </p:nvSpPr>
        <p:spPr bwMode="auto">
          <a:xfrm>
            <a:off x="6446044" y="3050381"/>
            <a:ext cx="868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dc:subject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4839" y="2608263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65" name="AutoShape 69"/>
          <p:cNvCxnSpPr>
            <a:cxnSpLocks noChangeShapeType="1"/>
            <a:stCxn id="67" idx="2"/>
            <a:endCxn id="64" idx="0"/>
          </p:cNvCxnSpPr>
          <p:nvPr/>
        </p:nvCxnSpPr>
        <p:spPr bwMode="auto">
          <a:xfrm>
            <a:off x="1648644" y="2232819"/>
            <a:ext cx="0" cy="3754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 Box 88"/>
          <p:cNvSpPr txBox="1">
            <a:spLocks noChangeArrowheads="1"/>
          </p:cNvSpPr>
          <p:nvPr/>
        </p:nvSpPr>
        <p:spPr bwMode="auto">
          <a:xfrm>
            <a:off x="1593082" y="2251869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691381" y="1872456"/>
            <a:ext cx="19145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6658769" y="5054600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2" name="Text Box 105"/>
          <p:cNvSpPr txBox="1">
            <a:spLocks noChangeArrowheads="1"/>
          </p:cNvSpPr>
          <p:nvPr/>
        </p:nvSpPr>
        <p:spPr bwMode="auto">
          <a:xfrm>
            <a:off x="7824068" y="4523601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74" name="AutoShape 14"/>
          <p:cNvCxnSpPr>
            <a:cxnSpLocks noChangeShapeType="1"/>
            <a:stCxn id="71" idx="0"/>
            <a:endCxn id="33798" idx="2"/>
          </p:cNvCxnSpPr>
          <p:nvPr/>
        </p:nvCxnSpPr>
        <p:spPr bwMode="auto">
          <a:xfrm flipH="1" flipV="1">
            <a:off x="7800975" y="4292600"/>
            <a:ext cx="10319" cy="7620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I according to FRBR</a:t>
            </a:r>
            <a:r>
              <a:rPr lang="en-GB" baseline="-25000"/>
              <a:t>OO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299325" y="3863975"/>
            <a:ext cx="10080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F21 Recording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Work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7256463" y="5303838"/>
            <a:ext cx="10890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F26 Recording</a:t>
            </a:r>
          </a:p>
        </p:txBody>
      </p:sp>
      <p:cxnSp>
        <p:nvCxnSpPr>
          <p:cNvPr id="78859" name="AutoShape 11"/>
          <p:cNvCxnSpPr>
            <a:cxnSpLocks noChangeShapeType="1"/>
            <a:stCxn id="78851" idx="2"/>
            <a:endCxn id="78858" idx="0"/>
          </p:cNvCxnSpPr>
          <p:nvPr/>
        </p:nvCxnSpPr>
        <p:spPr bwMode="auto">
          <a:xfrm flipH="1">
            <a:off x="7800975" y="4224338"/>
            <a:ext cx="3175" cy="1079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7769225" y="4513263"/>
            <a:ext cx="1347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R13 is realised in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521075" y="5305425"/>
            <a:ext cx="18002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F29 Recording Event</a:t>
            </a:r>
          </a:p>
        </p:txBody>
      </p:sp>
      <p:cxnSp>
        <p:nvCxnSpPr>
          <p:cNvPr id="78862" name="AutoShape 14"/>
          <p:cNvCxnSpPr>
            <a:cxnSpLocks noChangeShapeType="1"/>
            <a:stCxn id="78861" idx="3"/>
            <a:endCxn id="78858" idx="1"/>
          </p:cNvCxnSpPr>
          <p:nvPr/>
        </p:nvCxnSpPr>
        <p:spPr bwMode="auto">
          <a:xfrm flipV="1">
            <a:off x="5321300" y="5484813"/>
            <a:ext cx="1935163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680075" y="52324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R21 created</a:t>
            </a:r>
          </a:p>
        </p:txBody>
      </p:sp>
      <p:cxnSp>
        <p:nvCxnSpPr>
          <p:cNvPr id="78868" name="AutoShape 20"/>
          <p:cNvCxnSpPr>
            <a:cxnSpLocks noChangeShapeType="1"/>
            <a:stCxn id="78878" idx="0"/>
            <a:endCxn id="78858" idx="2"/>
          </p:cNvCxnSpPr>
          <p:nvPr/>
        </p:nvCxnSpPr>
        <p:spPr bwMode="auto">
          <a:xfrm flipH="1" flipV="1">
            <a:off x="7800975" y="5664200"/>
            <a:ext cx="6350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69" name="AutoShape 21"/>
          <p:cNvCxnSpPr>
            <a:cxnSpLocks noChangeShapeType="1"/>
            <a:stCxn id="78879" idx="0"/>
            <a:endCxn id="78878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70" name="AutoShape 22"/>
          <p:cNvCxnSpPr>
            <a:cxnSpLocks noChangeShapeType="1"/>
            <a:stCxn id="78882" idx="3"/>
            <a:endCxn id="78878" idx="1"/>
          </p:cNvCxnSpPr>
          <p:nvPr/>
        </p:nvCxnSpPr>
        <p:spPr bwMode="auto">
          <a:xfrm>
            <a:off x="5686425" y="6637338"/>
            <a:ext cx="1146175" cy="1444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71" name="AutoShape 23"/>
          <p:cNvCxnSpPr>
            <a:cxnSpLocks noChangeShapeType="1"/>
            <a:stCxn id="78882" idx="1"/>
            <a:endCxn id="78887" idx="3"/>
          </p:cNvCxnSpPr>
          <p:nvPr/>
        </p:nvCxnSpPr>
        <p:spPr bwMode="auto">
          <a:xfrm flipH="1">
            <a:off x="2944813" y="6637338"/>
            <a:ext cx="1152525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72" name="AutoShape 24"/>
          <p:cNvCxnSpPr>
            <a:cxnSpLocks noChangeShapeType="1"/>
            <a:stCxn id="78887" idx="1"/>
            <a:endCxn id="78889" idx="3"/>
          </p:cNvCxnSpPr>
          <p:nvPr/>
        </p:nvCxnSpPr>
        <p:spPr bwMode="auto">
          <a:xfrm flipH="1">
            <a:off x="1096963" y="6996907"/>
            <a:ext cx="623887" cy="38061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73" name="AutoShape 25"/>
          <p:cNvCxnSpPr>
            <a:cxnSpLocks noChangeShapeType="1"/>
            <a:stCxn id="78879" idx="1"/>
            <a:endCxn id="78891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74" name="AutoShape 26"/>
          <p:cNvCxnSpPr>
            <a:cxnSpLocks noChangeShapeType="1"/>
            <a:stCxn id="78891" idx="1"/>
            <a:endCxn id="78894" idx="3"/>
          </p:cNvCxnSpPr>
          <p:nvPr/>
        </p:nvCxnSpPr>
        <p:spPr bwMode="auto">
          <a:xfrm flipH="1">
            <a:off x="3973145" y="7969250"/>
            <a:ext cx="1203693" cy="53062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7769225" y="596582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6861175" y="7623176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R6 carries</a:t>
            </a:r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4097338" y="6456363"/>
            <a:ext cx="1589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5680075" y="6456363"/>
            <a:ext cx="1011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78887" name="Rectangle 39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3087688" y="6888163"/>
            <a:ext cx="13668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8889" name="Rectangle 41"/>
          <p:cNvSpPr>
            <a:spLocks noChangeArrowheads="1"/>
          </p:cNvSpPr>
          <p:nvPr/>
        </p:nvSpPr>
        <p:spPr bwMode="auto">
          <a:xfrm>
            <a:off x="304801" y="7197336"/>
            <a:ext cx="7921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“1907”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1230561" y="7148917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P78 is</a:t>
            </a:r>
            <a:br>
              <a:rPr lang="en-GB" sz="1200" i="1" dirty="0"/>
            </a:br>
            <a:r>
              <a:rPr lang="en-GB" sz="1200" i="1" dirty="0"/>
              <a:t>identified by</a:t>
            </a:r>
          </a:p>
        </p:txBody>
      </p:sp>
      <p:sp>
        <p:nvSpPr>
          <p:cNvPr id="78891" name="Rectangle 43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78892" name="Rectangle 44"/>
          <p:cNvSpPr>
            <a:spLocks noChangeArrowheads="1"/>
          </p:cNvSpPr>
          <p:nvPr/>
        </p:nvSpPr>
        <p:spPr bwMode="auto">
          <a:xfrm>
            <a:off x="2079625" y="8905875"/>
            <a:ext cx="3384550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 département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Audiovisuel, NCHismaster'svoice052189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8893" name="AutoShape 45"/>
          <p:cNvCxnSpPr>
            <a:cxnSpLocks noChangeShapeType="1"/>
            <a:stCxn id="78879" idx="1"/>
            <a:endCxn id="78892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94" name="Rectangle 46"/>
          <p:cNvSpPr>
            <a:spLocks noChangeArrowheads="1"/>
          </p:cNvSpPr>
          <p:nvPr/>
        </p:nvSpPr>
        <p:spPr bwMode="auto">
          <a:xfrm>
            <a:off x="1164858" y="8211741"/>
            <a:ext cx="2808287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Bibliothèque nationale de France,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département Audiovisuel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4024313" y="79565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78898" name="Rectangle 50"/>
          <p:cNvSpPr>
            <a:spLocks noChangeArrowheads="1"/>
          </p:cNvSpPr>
          <p:nvPr/>
        </p:nvSpPr>
        <p:spPr bwMode="auto">
          <a:xfrm>
            <a:off x="10396538" y="6592094"/>
            <a:ext cx="2303462" cy="72231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“Amleto. Monologue / Ambroise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Thomas, comp. ; Titta Ruffo,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BAR ; Carlo Sabaino, dir. l'orch.”</a:t>
            </a:r>
          </a:p>
        </p:txBody>
      </p:sp>
      <p:cxnSp>
        <p:nvCxnSpPr>
          <p:cNvPr id="78899" name="AutoShape 51"/>
          <p:cNvCxnSpPr>
            <a:cxnSpLocks noChangeShapeType="1"/>
            <a:stCxn id="78878" idx="3"/>
            <a:endCxn id="78898" idx="1"/>
          </p:cNvCxnSpPr>
          <p:nvPr/>
        </p:nvCxnSpPr>
        <p:spPr bwMode="auto">
          <a:xfrm>
            <a:off x="8782050" y="6781007"/>
            <a:ext cx="1614488" cy="17224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00" name="Text Box 52"/>
          <p:cNvSpPr txBox="1">
            <a:spLocks noChangeArrowheads="1"/>
          </p:cNvSpPr>
          <p:nvPr/>
        </p:nvSpPr>
        <p:spPr bwMode="auto">
          <a:xfrm>
            <a:off x="9173369" y="6572250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8901" name="Rectangle 53"/>
          <p:cNvSpPr>
            <a:spLocks noChangeArrowheads="1"/>
          </p:cNvSpPr>
          <p:nvPr/>
        </p:nvSpPr>
        <p:spPr bwMode="auto">
          <a:xfrm>
            <a:off x="11440319" y="3251994"/>
            <a:ext cx="792162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{sound}</a:t>
            </a:r>
          </a:p>
        </p:txBody>
      </p:sp>
      <p:cxnSp>
        <p:nvCxnSpPr>
          <p:cNvPr id="78902" name="AutoShape 54"/>
          <p:cNvCxnSpPr>
            <a:cxnSpLocks noChangeShapeType="1"/>
            <a:stCxn id="78851" idx="3"/>
            <a:endCxn id="78901" idx="1"/>
          </p:cNvCxnSpPr>
          <p:nvPr/>
        </p:nvCxnSpPr>
        <p:spPr bwMode="auto">
          <a:xfrm flipV="1">
            <a:off x="8307388" y="3503613"/>
            <a:ext cx="3132931" cy="54054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03" name="Text Box 55"/>
          <p:cNvSpPr txBox="1">
            <a:spLocks noChangeArrowheads="1"/>
          </p:cNvSpPr>
          <p:nvPr/>
        </p:nvSpPr>
        <p:spPr bwMode="auto">
          <a:xfrm>
            <a:off x="10296524" y="3346450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8904" name="Rectangle 56"/>
          <p:cNvSpPr>
            <a:spLocks noChangeArrowheads="1"/>
          </p:cNvSpPr>
          <p:nvPr/>
        </p:nvSpPr>
        <p:spPr bwMode="auto">
          <a:xfrm>
            <a:off x="8200232" y="7981950"/>
            <a:ext cx="43926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000">
                <a:solidFill>
                  <a:srgbClr val="663300"/>
                </a:solidFill>
              </a:rPr>
              <a:t>“</a:t>
            </a:r>
            <a:r>
              <a:rPr lang="fr-FR" sz="1000">
                <a:solidFill>
                  <a:srgbClr val="663300"/>
                </a:solidFill>
              </a:rPr>
              <a:t>1 disque monoface : 78 t, aig. ; 30 cm ; disc ; disque pré-lp ; multipart/mixed</a:t>
            </a:r>
            <a:r>
              <a:rPr lang="en-GB" sz="10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8905" name="AutoShape 57"/>
          <p:cNvCxnSpPr>
            <a:cxnSpLocks noChangeShapeType="1"/>
            <a:stCxn id="78878" idx="3"/>
            <a:endCxn id="78904" idx="0"/>
          </p:cNvCxnSpPr>
          <p:nvPr/>
        </p:nvCxnSpPr>
        <p:spPr bwMode="auto">
          <a:xfrm>
            <a:off x="8782050" y="6781007"/>
            <a:ext cx="1614488" cy="120094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06" name="Text Box 58"/>
          <p:cNvSpPr txBox="1">
            <a:spLocks noChangeArrowheads="1"/>
          </p:cNvSpPr>
          <p:nvPr/>
        </p:nvSpPr>
        <p:spPr bwMode="auto">
          <a:xfrm>
            <a:off x="9106495" y="7239019"/>
            <a:ext cx="13338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P3 </a:t>
            </a:r>
            <a:r>
              <a:rPr lang="en-GB" sz="1200" i="1" dirty="0" smtClean="0"/>
              <a:t>has note</a:t>
            </a:r>
            <a:endParaRPr lang="en-GB" sz="1200" i="1" dirty="0"/>
          </a:p>
        </p:txBody>
      </p:sp>
      <p:sp>
        <p:nvSpPr>
          <p:cNvPr id="78907" name="Rectangle 59"/>
          <p:cNvSpPr>
            <a:spLocks noChangeArrowheads="1"/>
          </p:cNvSpPr>
          <p:nvPr/>
        </p:nvSpPr>
        <p:spPr bwMode="auto">
          <a:xfrm>
            <a:off x="10812461" y="7511257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78908" name="AutoShape 60"/>
          <p:cNvCxnSpPr>
            <a:cxnSpLocks noChangeShapeType="1"/>
            <a:stCxn id="78909" idx="6"/>
            <a:endCxn id="78907" idx="1"/>
          </p:cNvCxnSpPr>
          <p:nvPr/>
        </p:nvCxnSpPr>
        <p:spPr bwMode="auto">
          <a:xfrm>
            <a:off x="10006806" y="7650163"/>
            <a:ext cx="805655" cy="412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09" name="Oval 61"/>
          <p:cNvSpPr>
            <a:spLocks noChangeArrowheads="1"/>
          </p:cNvSpPr>
          <p:nvPr/>
        </p:nvSpPr>
        <p:spPr bwMode="auto">
          <a:xfrm>
            <a:off x="9862344" y="7577932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10" name="Text Box 62"/>
          <p:cNvSpPr txBox="1">
            <a:spLocks noChangeArrowheads="1"/>
          </p:cNvSpPr>
          <p:nvPr/>
        </p:nvSpPr>
        <p:spPr bwMode="auto">
          <a:xfrm>
            <a:off x="10301287" y="7366794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P3.1</a:t>
            </a:r>
          </a:p>
        </p:txBody>
      </p:sp>
      <p:cxnSp>
        <p:nvCxnSpPr>
          <p:cNvPr id="78912" name="AutoShape 64"/>
          <p:cNvCxnSpPr>
            <a:cxnSpLocks noChangeShapeType="1"/>
            <a:stCxn id="78861" idx="3"/>
            <a:endCxn id="78851" idx="1"/>
          </p:cNvCxnSpPr>
          <p:nvPr/>
        </p:nvCxnSpPr>
        <p:spPr bwMode="auto">
          <a:xfrm flipV="1">
            <a:off x="5321300" y="4044950"/>
            <a:ext cx="1978025" cy="14414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13" name="Text Box 65"/>
          <p:cNvSpPr txBox="1">
            <a:spLocks noChangeArrowheads="1"/>
          </p:cNvSpPr>
          <p:nvPr/>
        </p:nvSpPr>
        <p:spPr bwMode="auto">
          <a:xfrm>
            <a:off x="6470377" y="4487416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R22 created a realisation of</a:t>
            </a:r>
          </a:p>
        </p:txBody>
      </p:sp>
      <p:cxnSp>
        <p:nvCxnSpPr>
          <p:cNvPr id="78915" name="AutoShape 67"/>
          <p:cNvCxnSpPr>
            <a:cxnSpLocks noChangeShapeType="1"/>
            <a:stCxn id="78916" idx="1"/>
            <a:endCxn id="79001" idx="3"/>
          </p:cNvCxnSpPr>
          <p:nvPr/>
        </p:nvCxnSpPr>
        <p:spPr bwMode="auto">
          <a:xfrm flipH="1" flipV="1">
            <a:off x="3600450" y="2065339"/>
            <a:ext cx="1216025" cy="394493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16" name="Rectangle 68"/>
          <p:cNvSpPr>
            <a:spLocks noChangeArrowheads="1"/>
          </p:cNvSpPr>
          <p:nvPr/>
        </p:nvSpPr>
        <p:spPr bwMode="auto">
          <a:xfrm>
            <a:off x="4816475" y="2279650"/>
            <a:ext cx="12969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F31 Performance</a:t>
            </a:r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3829844" y="1920081"/>
            <a:ext cx="1822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 used specific object</a:t>
            </a:r>
          </a:p>
        </p:txBody>
      </p:sp>
      <p:sp>
        <p:nvSpPr>
          <p:cNvPr id="78918" name="Rectangle 70"/>
          <p:cNvSpPr>
            <a:spLocks noChangeArrowheads="1"/>
          </p:cNvSpPr>
          <p:nvPr/>
        </p:nvSpPr>
        <p:spPr bwMode="auto">
          <a:xfrm>
            <a:off x="3806031" y="2698750"/>
            <a:ext cx="1296987" cy="358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{piece performed}</a:t>
            </a:r>
          </a:p>
        </p:txBody>
      </p:sp>
      <p:cxnSp>
        <p:nvCxnSpPr>
          <p:cNvPr id="78919" name="AutoShape 71"/>
          <p:cNvCxnSpPr>
            <a:cxnSpLocks noChangeShapeType="1"/>
            <a:stCxn id="78920" idx="5"/>
            <a:endCxn id="78918" idx="0"/>
          </p:cNvCxnSpPr>
          <p:nvPr/>
        </p:nvCxnSpPr>
        <p:spPr bwMode="auto">
          <a:xfrm>
            <a:off x="4400031" y="2362873"/>
            <a:ext cx="54494" cy="335877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20" name="Oval 72"/>
          <p:cNvSpPr>
            <a:spLocks noChangeArrowheads="1"/>
          </p:cNvSpPr>
          <p:nvPr/>
        </p:nvSpPr>
        <p:spPr bwMode="auto">
          <a:xfrm>
            <a:off x="4276724" y="2239566"/>
            <a:ext cx="144463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3880520" y="235232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P16.1</a:t>
            </a:r>
          </a:p>
        </p:txBody>
      </p:sp>
      <p:sp>
        <p:nvSpPr>
          <p:cNvPr id="78926" name="Rectangle 78"/>
          <p:cNvSpPr>
            <a:spLocks noChangeArrowheads="1"/>
          </p:cNvSpPr>
          <p:nvPr/>
        </p:nvSpPr>
        <p:spPr bwMode="auto">
          <a:xfrm>
            <a:off x="8777288" y="1849438"/>
            <a:ext cx="18716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{Ruffo, Titta (1877-1953)}</a:t>
            </a:r>
          </a:p>
        </p:txBody>
      </p:sp>
      <p:sp>
        <p:nvSpPr>
          <p:cNvPr id="78929" name="Rectangle 81"/>
          <p:cNvSpPr>
            <a:spLocks noChangeArrowheads="1"/>
          </p:cNvSpPr>
          <p:nvPr/>
        </p:nvSpPr>
        <p:spPr bwMode="auto">
          <a:xfrm>
            <a:off x="10504488" y="2497138"/>
            <a:ext cx="20875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{Sabaino, Carlo (1874-1938)}</a:t>
            </a:r>
          </a:p>
        </p:txBody>
      </p:sp>
      <p:cxnSp>
        <p:nvCxnSpPr>
          <p:cNvPr id="78930" name="AutoShape 82"/>
          <p:cNvCxnSpPr>
            <a:cxnSpLocks noChangeShapeType="1"/>
            <a:stCxn id="78851" idx="0"/>
            <a:endCxn id="78916" idx="2"/>
          </p:cNvCxnSpPr>
          <p:nvPr/>
        </p:nvCxnSpPr>
        <p:spPr bwMode="auto">
          <a:xfrm flipH="1" flipV="1">
            <a:off x="5465763" y="2640013"/>
            <a:ext cx="2338387" cy="1223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31" name="Text Box 83"/>
          <p:cNvSpPr txBox="1">
            <a:spLocks noChangeArrowheads="1"/>
          </p:cNvSpPr>
          <p:nvPr/>
        </p:nvSpPr>
        <p:spPr bwMode="auto">
          <a:xfrm>
            <a:off x="6545263" y="3071813"/>
            <a:ext cx="11033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R20 recorded</a:t>
            </a:r>
          </a:p>
        </p:txBody>
      </p:sp>
      <p:cxnSp>
        <p:nvCxnSpPr>
          <p:cNvPr id="78938" name="AutoShape 90"/>
          <p:cNvCxnSpPr>
            <a:cxnSpLocks noChangeShapeType="1"/>
            <a:stCxn id="78916" idx="3"/>
            <a:endCxn id="78926" idx="1"/>
          </p:cNvCxnSpPr>
          <p:nvPr/>
        </p:nvCxnSpPr>
        <p:spPr bwMode="auto">
          <a:xfrm flipV="1">
            <a:off x="6113463" y="2030413"/>
            <a:ext cx="2663825" cy="4302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39" name="AutoShape 91"/>
          <p:cNvCxnSpPr>
            <a:cxnSpLocks noChangeShapeType="1"/>
            <a:stCxn id="78940" idx="1"/>
            <a:endCxn id="78943" idx="3"/>
          </p:cNvCxnSpPr>
          <p:nvPr/>
        </p:nvCxnSpPr>
        <p:spPr bwMode="auto">
          <a:xfrm flipH="1" flipV="1">
            <a:off x="7551738" y="1885157"/>
            <a:ext cx="165618" cy="2584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40" name="Oval 92"/>
          <p:cNvSpPr>
            <a:spLocks noChangeArrowheads="1"/>
          </p:cNvSpPr>
          <p:nvPr/>
        </p:nvSpPr>
        <p:spPr bwMode="auto">
          <a:xfrm>
            <a:off x="7696200" y="212248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41" name="Text Box 93"/>
          <p:cNvSpPr txBox="1">
            <a:spLocks noChangeArrowheads="1"/>
          </p:cNvSpPr>
          <p:nvPr/>
        </p:nvSpPr>
        <p:spPr bwMode="auto">
          <a:xfrm>
            <a:off x="7769225" y="2136775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8942" name="Text Box 94"/>
          <p:cNvSpPr txBox="1">
            <a:spLocks noChangeArrowheads="1"/>
          </p:cNvSpPr>
          <p:nvPr/>
        </p:nvSpPr>
        <p:spPr bwMode="auto">
          <a:xfrm>
            <a:off x="7696200" y="184785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8943" name="Rectangle 95"/>
          <p:cNvSpPr>
            <a:spLocks noChangeArrowheads="1"/>
          </p:cNvSpPr>
          <p:nvPr/>
        </p:nvSpPr>
        <p:spPr bwMode="auto">
          <a:xfrm>
            <a:off x="6688138" y="1704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{baritone}</a:t>
            </a:r>
          </a:p>
        </p:txBody>
      </p:sp>
      <p:cxnSp>
        <p:nvCxnSpPr>
          <p:cNvPr id="78950" name="AutoShape 102"/>
          <p:cNvCxnSpPr>
            <a:cxnSpLocks noChangeShapeType="1"/>
            <a:stCxn id="78916" idx="3"/>
            <a:endCxn id="78929" idx="1"/>
          </p:cNvCxnSpPr>
          <p:nvPr/>
        </p:nvCxnSpPr>
        <p:spPr bwMode="auto">
          <a:xfrm>
            <a:off x="6113463" y="2460625"/>
            <a:ext cx="4391025" cy="2174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1" name="AutoShape 103"/>
          <p:cNvCxnSpPr>
            <a:cxnSpLocks noChangeShapeType="1"/>
            <a:stCxn id="78952" idx="5"/>
            <a:endCxn id="78955" idx="0"/>
          </p:cNvCxnSpPr>
          <p:nvPr/>
        </p:nvCxnSpPr>
        <p:spPr bwMode="auto">
          <a:xfrm>
            <a:off x="8900594" y="2641082"/>
            <a:ext cx="740294" cy="28785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52" name="Oval 104"/>
          <p:cNvSpPr>
            <a:spLocks noChangeArrowheads="1"/>
          </p:cNvSpPr>
          <p:nvPr/>
        </p:nvSpPr>
        <p:spPr bwMode="auto">
          <a:xfrm>
            <a:off x="8777288" y="251777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53" name="Text Box 105"/>
          <p:cNvSpPr txBox="1">
            <a:spLocks noChangeArrowheads="1"/>
          </p:cNvSpPr>
          <p:nvPr/>
        </p:nvSpPr>
        <p:spPr bwMode="auto">
          <a:xfrm>
            <a:off x="9064625" y="2424113"/>
            <a:ext cx="1417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78954" name="Text Box 106"/>
          <p:cNvSpPr txBox="1">
            <a:spLocks noChangeArrowheads="1"/>
          </p:cNvSpPr>
          <p:nvPr/>
        </p:nvSpPr>
        <p:spPr bwMode="auto">
          <a:xfrm>
            <a:off x="9353550" y="2641600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78955" name="Rectangle 107"/>
          <p:cNvSpPr>
            <a:spLocks noChangeArrowheads="1"/>
          </p:cNvSpPr>
          <p:nvPr/>
        </p:nvSpPr>
        <p:spPr bwMode="auto">
          <a:xfrm>
            <a:off x="9209088" y="292893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{conductor}</a:t>
            </a:r>
          </a:p>
        </p:txBody>
      </p:sp>
      <p:cxnSp>
        <p:nvCxnSpPr>
          <p:cNvPr id="78956" name="AutoShape 108"/>
          <p:cNvCxnSpPr>
            <a:cxnSpLocks noChangeShapeType="1"/>
            <a:stCxn id="78958" idx="3"/>
            <a:endCxn id="78878" idx="1"/>
          </p:cNvCxnSpPr>
          <p:nvPr/>
        </p:nvCxnSpPr>
        <p:spPr bwMode="auto">
          <a:xfrm flipV="1">
            <a:off x="5108575" y="6781800"/>
            <a:ext cx="1724025" cy="7921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7" name="AutoShape 109"/>
          <p:cNvCxnSpPr>
            <a:cxnSpLocks noChangeShapeType="1"/>
            <a:stCxn id="78958" idx="1"/>
            <a:endCxn id="78960" idx="3"/>
          </p:cNvCxnSpPr>
          <p:nvPr/>
        </p:nvCxnSpPr>
        <p:spPr bwMode="auto">
          <a:xfrm flipH="1">
            <a:off x="3517107" y="7573169"/>
            <a:ext cx="507206" cy="27940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58" name="Rectangle 110"/>
          <p:cNvSpPr>
            <a:spLocks noChangeArrowheads="1"/>
          </p:cNvSpPr>
          <p:nvPr/>
        </p:nvSpPr>
        <p:spPr bwMode="auto">
          <a:xfrm>
            <a:off x="4024313" y="7392988"/>
            <a:ext cx="10842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E31 Document</a:t>
            </a:r>
          </a:p>
        </p:txBody>
      </p:sp>
      <p:sp>
        <p:nvSpPr>
          <p:cNvPr id="78959" name="Text Box 111"/>
          <p:cNvSpPr txBox="1">
            <a:spLocks noChangeArrowheads="1"/>
          </p:cNvSpPr>
          <p:nvPr/>
        </p:nvSpPr>
        <p:spPr bwMode="auto">
          <a:xfrm>
            <a:off x="5032375" y="6961188"/>
            <a:ext cx="1239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P70 documents</a:t>
            </a:r>
          </a:p>
        </p:txBody>
      </p:sp>
      <p:sp>
        <p:nvSpPr>
          <p:cNvPr id="78960" name="Rectangle 112"/>
          <p:cNvSpPr>
            <a:spLocks noChangeArrowheads="1"/>
          </p:cNvSpPr>
          <p:nvPr/>
        </p:nvSpPr>
        <p:spPr bwMode="auto">
          <a:xfrm>
            <a:off x="132557" y="7672388"/>
            <a:ext cx="33845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“</a:t>
            </a:r>
            <a:r>
              <a:rPr lang="fr-FR" sz="1200" dirty="0" smtClean="0">
                <a:solidFill>
                  <a:srgbClr val="663300"/>
                </a:solidFill>
              </a:rPr>
              <a:t>http://catalogue.bnf.fr/ark:/12148/cb37889427p</a:t>
            </a:r>
            <a:r>
              <a:rPr lang="en-GB" sz="1200" dirty="0" smtClean="0">
                <a:solidFill>
                  <a:srgbClr val="663300"/>
                </a:solidFill>
              </a:rPr>
              <a:t>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78961" name="Text Box 113"/>
          <p:cNvSpPr txBox="1">
            <a:spLocks noChangeArrowheads="1"/>
          </p:cNvSpPr>
          <p:nvPr/>
        </p:nvSpPr>
        <p:spPr bwMode="auto">
          <a:xfrm>
            <a:off x="2344341" y="7381478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78962" name="WordArt 114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aramond"/>
              </a:rPr>
              <a:t>I</a:t>
            </a:r>
          </a:p>
        </p:txBody>
      </p:sp>
      <p:sp>
        <p:nvSpPr>
          <p:cNvPr id="78963" name="Rectangle 115"/>
          <p:cNvSpPr>
            <a:spLocks noChangeArrowheads="1"/>
          </p:cNvSpPr>
          <p:nvPr/>
        </p:nvSpPr>
        <p:spPr bwMode="auto">
          <a:xfrm>
            <a:off x="10972800" y="8455025"/>
            <a:ext cx="1223963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Diffusé grâce à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la générosité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d'un donateur</a:t>
            </a:r>
            <a:br>
              <a:rPr lang="fr-FR" sz="1200">
                <a:solidFill>
                  <a:srgbClr val="663300"/>
                </a:solidFill>
              </a:rPr>
            </a:br>
            <a:r>
              <a:rPr lang="fr-FR" sz="1200">
                <a:solidFill>
                  <a:srgbClr val="663300"/>
                </a:solidFill>
              </a:rPr>
              <a:t>anonyme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8964" name="AutoShape 116"/>
          <p:cNvCxnSpPr>
            <a:cxnSpLocks noChangeShapeType="1"/>
            <a:stCxn id="78879" idx="3"/>
            <a:endCxn id="78963" idx="1"/>
          </p:cNvCxnSpPr>
          <p:nvPr/>
        </p:nvCxnSpPr>
        <p:spPr bwMode="auto">
          <a:xfrm>
            <a:off x="8124825" y="8652669"/>
            <a:ext cx="2847975" cy="27066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66" name="Rectangle 118"/>
          <p:cNvSpPr>
            <a:spLocks noChangeArrowheads="1"/>
          </p:cNvSpPr>
          <p:nvPr/>
        </p:nvSpPr>
        <p:spPr bwMode="auto">
          <a:xfrm>
            <a:off x="9474200" y="905668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78967" name="AutoShape 119"/>
          <p:cNvCxnSpPr>
            <a:cxnSpLocks noChangeShapeType="1"/>
            <a:stCxn id="78968" idx="5"/>
            <a:endCxn id="78966" idx="0"/>
          </p:cNvCxnSpPr>
          <p:nvPr/>
        </p:nvCxnSpPr>
        <p:spPr bwMode="auto">
          <a:xfrm>
            <a:off x="9183962" y="8807725"/>
            <a:ext cx="722038" cy="248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68" name="Oval 120"/>
          <p:cNvSpPr>
            <a:spLocks noChangeArrowheads="1"/>
          </p:cNvSpPr>
          <p:nvPr/>
        </p:nvSpPr>
        <p:spPr bwMode="auto">
          <a:xfrm>
            <a:off x="9060656" y="8684419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69" name="Text Box 121"/>
          <p:cNvSpPr txBox="1">
            <a:spLocks noChangeArrowheads="1"/>
          </p:cNvSpPr>
          <p:nvPr/>
        </p:nvSpPr>
        <p:spPr bwMode="auto">
          <a:xfrm>
            <a:off x="8977313" y="8847138"/>
            <a:ext cx="496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cxnSp>
        <p:nvCxnSpPr>
          <p:cNvPr id="78970" name="AutoShape 122"/>
          <p:cNvCxnSpPr>
            <a:cxnSpLocks noChangeShapeType="1"/>
            <a:stCxn id="78878" idx="0"/>
            <a:endCxn id="78971" idx="3"/>
          </p:cNvCxnSpPr>
          <p:nvPr/>
        </p:nvCxnSpPr>
        <p:spPr bwMode="auto">
          <a:xfrm flipH="1" flipV="1">
            <a:off x="4168775" y="6134100"/>
            <a:ext cx="3638550" cy="466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71" name="Rectangle 123"/>
          <p:cNvSpPr>
            <a:spLocks noChangeArrowheads="1"/>
          </p:cNvSpPr>
          <p:nvPr/>
        </p:nvSpPr>
        <p:spPr bwMode="auto">
          <a:xfrm>
            <a:off x="1647825" y="5953125"/>
            <a:ext cx="25209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E75 Conceptual Object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en-US" sz="1200">
                <a:solidFill>
                  <a:srgbClr val="663300"/>
                </a:solidFill>
              </a:rPr>
              <a:t>His master's voice 052189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sp>
        <p:nvSpPr>
          <p:cNvPr id="78972" name="Text Box 124"/>
          <p:cNvSpPr txBox="1">
            <a:spLocks noChangeArrowheads="1"/>
          </p:cNvSpPr>
          <p:nvPr/>
        </p:nvSpPr>
        <p:spPr bwMode="auto">
          <a:xfrm>
            <a:off x="4456113" y="5953125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P149 is identified by</a:t>
            </a:r>
          </a:p>
        </p:txBody>
      </p:sp>
      <p:sp>
        <p:nvSpPr>
          <p:cNvPr id="78973" name="Rectangle 125"/>
          <p:cNvSpPr>
            <a:spLocks noChangeArrowheads="1"/>
          </p:cNvSpPr>
          <p:nvPr/>
        </p:nvSpPr>
        <p:spPr bwMode="auto">
          <a:xfrm>
            <a:off x="568325" y="6456363"/>
            <a:ext cx="863600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en-US" sz="1200">
                <a:solidFill>
                  <a:srgbClr val="663300"/>
                </a:solidFill>
              </a:rPr>
              <a:t>Numéro</a:t>
            </a:r>
            <a:br>
              <a:rPr lang="en-US" sz="1200">
                <a:solidFill>
                  <a:srgbClr val="663300"/>
                </a:solidFill>
              </a:rPr>
            </a:br>
            <a:r>
              <a:rPr lang="en-US" sz="1200">
                <a:solidFill>
                  <a:srgbClr val="663300"/>
                </a:solidFill>
              </a:rPr>
              <a:t>commercial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8974" name="AutoShape 126"/>
          <p:cNvCxnSpPr>
            <a:cxnSpLocks noChangeShapeType="1"/>
            <a:stCxn id="78971" idx="1"/>
            <a:endCxn id="78973" idx="0"/>
          </p:cNvCxnSpPr>
          <p:nvPr/>
        </p:nvCxnSpPr>
        <p:spPr bwMode="auto">
          <a:xfrm flipH="1">
            <a:off x="1000125" y="6134100"/>
            <a:ext cx="647700" cy="3222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75" name="Text Box 127"/>
          <p:cNvSpPr txBox="1">
            <a:spLocks noChangeArrowheads="1"/>
          </p:cNvSpPr>
          <p:nvPr/>
        </p:nvSpPr>
        <p:spPr bwMode="auto">
          <a:xfrm>
            <a:off x="712788" y="5953125"/>
            <a:ext cx="98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78976" name="Rectangle 128"/>
          <p:cNvSpPr>
            <a:spLocks noChangeArrowheads="1"/>
          </p:cNvSpPr>
          <p:nvPr/>
        </p:nvSpPr>
        <p:spPr bwMode="auto">
          <a:xfrm>
            <a:off x="8705850" y="5305425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78977" name="Text Box 129"/>
          <p:cNvSpPr txBox="1">
            <a:spLocks noChangeArrowheads="1"/>
          </p:cNvSpPr>
          <p:nvPr/>
        </p:nvSpPr>
        <p:spPr bwMode="auto">
          <a:xfrm>
            <a:off x="8393906" y="5348288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78978" name="Rectangle 130"/>
          <p:cNvSpPr>
            <a:spLocks noChangeArrowheads="1"/>
          </p:cNvSpPr>
          <p:nvPr/>
        </p:nvSpPr>
        <p:spPr bwMode="auto">
          <a:xfrm>
            <a:off x="11406981" y="5785643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{ita}</a:t>
            </a:r>
          </a:p>
        </p:txBody>
      </p:sp>
      <p:cxnSp>
        <p:nvCxnSpPr>
          <p:cNvPr id="78979" name="AutoShape 131"/>
          <p:cNvCxnSpPr>
            <a:cxnSpLocks noChangeShapeType="1"/>
            <a:stCxn id="78976" idx="3"/>
            <a:endCxn id="78978" idx="1"/>
          </p:cNvCxnSpPr>
          <p:nvPr/>
        </p:nvCxnSpPr>
        <p:spPr bwMode="auto">
          <a:xfrm>
            <a:off x="10290175" y="5485607"/>
            <a:ext cx="1116806" cy="48021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80" name="Text Box 132"/>
          <p:cNvSpPr txBox="1">
            <a:spLocks noChangeArrowheads="1"/>
          </p:cNvSpPr>
          <p:nvPr/>
        </p:nvSpPr>
        <p:spPr bwMode="auto">
          <a:xfrm>
            <a:off x="10540999" y="5427267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cxnSp>
        <p:nvCxnSpPr>
          <p:cNvPr id="78981" name="AutoShape 133"/>
          <p:cNvCxnSpPr>
            <a:cxnSpLocks noChangeShapeType="1"/>
            <a:stCxn id="78861" idx="1"/>
            <a:endCxn id="78983" idx="3"/>
          </p:cNvCxnSpPr>
          <p:nvPr/>
        </p:nvCxnSpPr>
        <p:spPr bwMode="auto">
          <a:xfrm flipH="1" flipV="1">
            <a:off x="2871788" y="5268913"/>
            <a:ext cx="649287" cy="2174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82" name="AutoShape 134"/>
          <p:cNvCxnSpPr>
            <a:cxnSpLocks noChangeShapeType="1"/>
            <a:stCxn id="78983" idx="1"/>
            <a:endCxn id="78984" idx="3"/>
          </p:cNvCxnSpPr>
          <p:nvPr/>
        </p:nvCxnSpPr>
        <p:spPr bwMode="auto">
          <a:xfrm flipH="1">
            <a:off x="927100" y="5268913"/>
            <a:ext cx="720725" cy="504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83" name="Rectangle 135"/>
          <p:cNvSpPr>
            <a:spLocks noChangeArrowheads="1"/>
          </p:cNvSpPr>
          <p:nvPr/>
        </p:nvSpPr>
        <p:spPr bwMode="auto">
          <a:xfrm>
            <a:off x="1647825" y="508793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78984" name="Rectangle 136"/>
          <p:cNvSpPr>
            <a:spLocks noChangeArrowheads="1"/>
          </p:cNvSpPr>
          <p:nvPr/>
        </p:nvSpPr>
        <p:spPr bwMode="auto">
          <a:xfrm>
            <a:off x="134938" y="5592763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“1907”</a:t>
            </a:r>
          </a:p>
        </p:txBody>
      </p:sp>
      <p:sp>
        <p:nvSpPr>
          <p:cNvPr id="78985" name="Text Box 137"/>
          <p:cNvSpPr txBox="1">
            <a:spLocks noChangeArrowheads="1"/>
          </p:cNvSpPr>
          <p:nvPr/>
        </p:nvSpPr>
        <p:spPr bwMode="auto">
          <a:xfrm>
            <a:off x="1157288" y="5376863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78986" name="Text Box 138"/>
          <p:cNvSpPr txBox="1">
            <a:spLocks noChangeArrowheads="1"/>
          </p:cNvSpPr>
          <p:nvPr/>
        </p:nvSpPr>
        <p:spPr bwMode="auto">
          <a:xfrm>
            <a:off x="2871788" y="5016500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78987" name="Rectangle 139"/>
          <p:cNvSpPr>
            <a:spLocks noChangeArrowheads="1"/>
          </p:cNvSpPr>
          <p:nvPr/>
        </p:nvSpPr>
        <p:spPr bwMode="auto">
          <a:xfrm>
            <a:off x="10072688" y="4079875"/>
            <a:ext cx="1800225" cy="4349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</a:t>
            </a:r>
            <a:r>
              <a:rPr lang="fr-FR" sz="1200">
                <a:solidFill>
                  <a:srgbClr val="663300"/>
                </a:solidFill>
              </a:rPr>
              <a:t>[Hamlet]. Extrait (italien)</a:t>
            </a:r>
            <a:r>
              <a:rPr lang="en-GB" sz="1200">
                <a:solidFill>
                  <a:srgbClr val="663300"/>
                </a:solidFill>
              </a:rPr>
              <a:t>”</a:t>
            </a:r>
          </a:p>
        </p:txBody>
      </p:sp>
      <p:cxnSp>
        <p:nvCxnSpPr>
          <p:cNvPr id="78988" name="AutoShape 140"/>
          <p:cNvCxnSpPr>
            <a:cxnSpLocks noChangeShapeType="1"/>
            <a:stCxn id="78858" idx="0"/>
            <a:endCxn id="78987" idx="1"/>
          </p:cNvCxnSpPr>
          <p:nvPr/>
        </p:nvCxnSpPr>
        <p:spPr bwMode="auto">
          <a:xfrm flipV="1">
            <a:off x="7800975" y="4297363"/>
            <a:ext cx="2271713" cy="10064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89" name="Text Box 141"/>
          <p:cNvSpPr txBox="1">
            <a:spLocks noChangeArrowheads="1"/>
          </p:cNvSpPr>
          <p:nvPr/>
        </p:nvSpPr>
        <p:spPr bwMode="auto">
          <a:xfrm>
            <a:off x="8921750" y="407987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78990" name="Rectangle 142"/>
          <p:cNvSpPr>
            <a:spLocks noChangeArrowheads="1"/>
          </p:cNvSpPr>
          <p:nvPr/>
        </p:nvSpPr>
        <p:spPr bwMode="auto">
          <a:xfrm>
            <a:off x="10910094" y="4918870"/>
            <a:ext cx="12239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</a:t>
            </a:r>
            <a:r>
              <a:rPr lang="fr-FR" sz="1200">
                <a:solidFill>
                  <a:srgbClr val="663300"/>
                </a:solidFill>
              </a:rPr>
              <a:t>Titre uniforme</a:t>
            </a:r>
            <a:r>
              <a:rPr lang="en-GB" sz="120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78991" name="AutoShape 143"/>
          <p:cNvCxnSpPr>
            <a:cxnSpLocks noChangeShapeType="1"/>
            <a:stCxn id="78992" idx="5"/>
            <a:endCxn id="78990" idx="1"/>
          </p:cNvCxnSpPr>
          <p:nvPr/>
        </p:nvCxnSpPr>
        <p:spPr bwMode="auto">
          <a:xfrm>
            <a:off x="9465744" y="4611169"/>
            <a:ext cx="1444350" cy="4878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92" name="Oval 144"/>
          <p:cNvSpPr>
            <a:spLocks noChangeArrowheads="1"/>
          </p:cNvSpPr>
          <p:nvPr/>
        </p:nvSpPr>
        <p:spPr bwMode="auto">
          <a:xfrm>
            <a:off x="9342438" y="44878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993" name="Text Box 145"/>
          <p:cNvSpPr txBox="1">
            <a:spLocks noChangeArrowheads="1"/>
          </p:cNvSpPr>
          <p:nvPr/>
        </p:nvSpPr>
        <p:spPr bwMode="auto">
          <a:xfrm>
            <a:off x="10278269" y="4704953"/>
            <a:ext cx="665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P102.1</a:t>
            </a:r>
          </a:p>
        </p:txBody>
      </p:sp>
      <p:cxnSp>
        <p:nvCxnSpPr>
          <p:cNvPr id="78996" name="AutoShape 148"/>
          <p:cNvCxnSpPr>
            <a:cxnSpLocks noChangeShapeType="1"/>
            <a:stCxn id="78997" idx="6"/>
            <a:endCxn id="79000" idx="1"/>
          </p:cNvCxnSpPr>
          <p:nvPr/>
        </p:nvCxnSpPr>
        <p:spPr bwMode="auto">
          <a:xfrm flipV="1">
            <a:off x="4283868" y="3933826"/>
            <a:ext cx="723107" cy="11112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99" name="Text Box 151"/>
          <p:cNvSpPr txBox="1">
            <a:spLocks noChangeArrowheads="1"/>
          </p:cNvSpPr>
          <p:nvPr/>
        </p:nvSpPr>
        <p:spPr bwMode="auto">
          <a:xfrm>
            <a:off x="4348955" y="3733801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P14.1</a:t>
            </a:r>
          </a:p>
        </p:txBody>
      </p:sp>
      <p:sp>
        <p:nvSpPr>
          <p:cNvPr id="79000" name="Rectangle 152"/>
          <p:cNvSpPr>
            <a:spLocks noChangeArrowheads="1"/>
          </p:cNvSpPr>
          <p:nvPr/>
        </p:nvSpPr>
        <p:spPr bwMode="auto">
          <a:xfrm>
            <a:off x="5006975" y="3753644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{composer}</a:t>
            </a:r>
          </a:p>
        </p:txBody>
      </p:sp>
      <p:sp>
        <p:nvSpPr>
          <p:cNvPr id="79001" name="Rectangle 153"/>
          <p:cNvSpPr>
            <a:spLocks noChangeArrowheads="1"/>
          </p:cNvSpPr>
          <p:nvPr/>
        </p:nvSpPr>
        <p:spPr bwMode="auto">
          <a:xfrm>
            <a:off x="2089150" y="1885157"/>
            <a:ext cx="15113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F23 Expression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Fragment</a:t>
            </a:r>
          </a:p>
        </p:txBody>
      </p:sp>
      <p:sp>
        <p:nvSpPr>
          <p:cNvPr id="79002" name="Rectangle 154"/>
          <p:cNvSpPr>
            <a:spLocks noChangeArrowheads="1"/>
          </p:cNvSpPr>
          <p:nvPr/>
        </p:nvSpPr>
        <p:spPr bwMode="auto">
          <a:xfrm>
            <a:off x="1654175" y="2667695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Expression</a:t>
            </a:r>
          </a:p>
        </p:txBody>
      </p:sp>
      <p:cxnSp>
        <p:nvCxnSpPr>
          <p:cNvPr id="79003" name="AutoShape 155"/>
          <p:cNvCxnSpPr>
            <a:cxnSpLocks noChangeShapeType="1"/>
            <a:stCxn id="79002" idx="0"/>
            <a:endCxn id="79001" idx="2"/>
          </p:cNvCxnSpPr>
          <p:nvPr/>
        </p:nvCxnSpPr>
        <p:spPr bwMode="auto">
          <a:xfrm flipV="1">
            <a:off x="2446338" y="2245520"/>
            <a:ext cx="398462" cy="422175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004" name="Text Box 156"/>
          <p:cNvSpPr txBox="1">
            <a:spLocks noChangeArrowheads="1"/>
          </p:cNvSpPr>
          <p:nvPr/>
        </p:nvSpPr>
        <p:spPr bwMode="auto">
          <a:xfrm>
            <a:off x="1936304" y="2343944"/>
            <a:ext cx="1392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R15 has fragment</a:t>
            </a:r>
          </a:p>
        </p:txBody>
      </p:sp>
      <p:sp>
        <p:nvSpPr>
          <p:cNvPr id="79005" name="Text Box 157"/>
          <p:cNvSpPr txBox="1">
            <a:spLocks noChangeArrowheads="1"/>
          </p:cNvSpPr>
          <p:nvPr/>
        </p:nvSpPr>
        <p:spPr bwMode="auto">
          <a:xfrm>
            <a:off x="304801" y="2720181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in</a:t>
            </a:r>
          </a:p>
        </p:txBody>
      </p:sp>
      <p:cxnSp>
        <p:nvCxnSpPr>
          <p:cNvPr id="79006" name="AutoShape 158"/>
          <p:cNvCxnSpPr>
            <a:cxnSpLocks noChangeShapeType="1"/>
            <a:stCxn id="133" idx="0"/>
            <a:endCxn id="79002" idx="1"/>
          </p:cNvCxnSpPr>
          <p:nvPr/>
        </p:nvCxnSpPr>
        <p:spPr bwMode="auto">
          <a:xfrm flipV="1">
            <a:off x="1181100" y="2847876"/>
            <a:ext cx="473075" cy="191888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007" name="Rectangle 159"/>
          <p:cNvSpPr>
            <a:spLocks noChangeArrowheads="1"/>
          </p:cNvSpPr>
          <p:nvPr/>
        </p:nvSpPr>
        <p:spPr bwMode="auto">
          <a:xfrm>
            <a:off x="3016250" y="3415754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79008" name="AutoShape 160"/>
          <p:cNvCxnSpPr>
            <a:cxnSpLocks noChangeShapeType="1"/>
            <a:stCxn id="79007" idx="1"/>
            <a:endCxn id="133" idx="6"/>
          </p:cNvCxnSpPr>
          <p:nvPr/>
        </p:nvCxnSpPr>
        <p:spPr bwMode="auto">
          <a:xfrm flipH="1" flipV="1">
            <a:off x="1720850" y="3363614"/>
            <a:ext cx="1295400" cy="23232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009" name="Rectangle 161"/>
          <p:cNvSpPr>
            <a:spLocks noChangeArrowheads="1"/>
          </p:cNvSpPr>
          <p:nvPr/>
        </p:nvSpPr>
        <p:spPr bwMode="auto">
          <a:xfrm>
            <a:off x="3448050" y="4295775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{Thomas, Ambroise (1811-1896)}</a:t>
            </a:r>
          </a:p>
        </p:txBody>
      </p:sp>
      <p:cxnSp>
        <p:nvCxnSpPr>
          <p:cNvPr id="79010" name="AutoShape 162"/>
          <p:cNvCxnSpPr>
            <a:cxnSpLocks noChangeShapeType="1"/>
            <a:stCxn id="79007" idx="2"/>
            <a:endCxn id="79009" idx="0"/>
          </p:cNvCxnSpPr>
          <p:nvPr/>
        </p:nvCxnSpPr>
        <p:spPr bwMode="auto">
          <a:xfrm>
            <a:off x="3808413" y="3776116"/>
            <a:ext cx="792162" cy="519659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011" name="Text Box 163"/>
          <p:cNvSpPr txBox="1">
            <a:spLocks noChangeArrowheads="1"/>
          </p:cNvSpPr>
          <p:nvPr/>
        </p:nvSpPr>
        <p:spPr bwMode="auto">
          <a:xfrm>
            <a:off x="1860897" y="3188468"/>
            <a:ext cx="1027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R16 initiated</a:t>
            </a:r>
          </a:p>
        </p:txBody>
      </p:sp>
      <p:sp>
        <p:nvSpPr>
          <p:cNvPr id="79012" name="Text Box 164"/>
          <p:cNvSpPr txBox="1">
            <a:spLocks noChangeArrowheads="1"/>
          </p:cNvSpPr>
          <p:nvPr/>
        </p:nvSpPr>
        <p:spPr bwMode="auto">
          <a:xfrm>
            <a:off x="2790824" y="3837632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P14 carried out by</a:t>
            </a:r>
          </a:p>
        </p:txBody>
      </p:sp>
      <p:sp>
        <p:nvSpPr>
          <p:cNvPr id="78997" name="Oval 149"/>
          <p:cNvSpPr>
            <a:spLocks noChangeArrowheads="1"/>
          </p:cNvSpPr>
          <p:nvPr/>
        </p:nvSpPr>
        <p:spPr bwMode="auto">
          <a:xfrm>
            <a:off x="4139406" y="3972719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31" name="AutoShape 89"/>
          <p:cNvCxnSpPr>
            <a:cxnSpLocks noChangeShapeType="1"/>
            <a:stCxn id="133" idx="5"/>
            <a:endCxn id="137" idx="0"/>
          </p:cNvCxnSpPr>
          <p:nvPr/>
        </p:nvCxnSpPr>
        <p:spPr bwMode="auto">
          <a:xfrm>
            <a:off x="1562761" y="3592611"/>
            <a:ext cx="432875" cy="307082"/>
          </a:xfrm>
          <a:prstGeom prst="straightConnector1">
            <a:avLst/>
          </a:prstGeom>
          <a:noFill/>
          <a:ln w="28575">
            <a:solidFill>
              <a:srgbClr val="FF9900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 Box 90"/>
          <p:cNvSpPr txBox="1">
            <a:spLocks noChangeArrowheads="1"/>
          </p:cNvSpPr>
          <p:nvPr/>
        </p:nvSpPr>
        <p:spPr bwMode="auto">
          <a:xfrm>
            <a:off x="387736" y="3659505"/>
            <a:ext cx="14045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R2 is derivative of</a:t>
            </a:r>
            <a:endParaRPr lang="en-GB" sz="1200" i="1" dirty="0"/>
          </a:p>
        </p:txBody>
      </p:sp>
      <p:sp>
        <p:nvSpPr>
          <p:cNvPr id="133" name="Oval 91"/>
          <p:cNvSpPr>
            <a:spLocks noChangeArrowheads="1"/>
          </p:cNvSpPr>
          <p:nvPr/>
        </p:nvSpPr>
        <p:spPr bwMode="auto">
          <a:xfrm>
            <a:off x="641350" y="3039764"/>
            <a:ext cx="1079500" cy="647700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</a:t>
            </a:r>
            <a:r>
              <a:rPr lang="en-GB" sz="1200" dirty="0">
                <a:solidFill>
                  <a:srgbClr val="663300"/>
                </a:solidFill>
              </a:rPr>
              <a:t/>
            </a:r>
            <a:br>
              <a:rPr lang="en-GB" sz="1200" dirty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(the opera)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64096" y="4512568"/>
            <a:ext cx="1715244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</a:t>
            </a:r>
            <a:r>
              <a:rPr lang="en-GB" sz="1200" dirty="0" smtClean="0">
                <a:solidFill>
                  <a:srgbClr val="663300"/>
                </a:solidFill>
              </a:rPr>
              <a:t>,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35" name="AutoShape 69"/>
          <p:cNvCxnSpPr>
            <a:cxnSpLocks noChangeShapeType="1"/>
            <a:stCxn id="137" idx="2"/>
            <a:endCxn id="134" idx="0"/>
          </p:cNvCxnSpPr>
          <p:nvPr/>
        </p:nvCxnSpPr>
        <p:spPr bwMode="auto">
          <a:xfrm flipH="1">
            <a:off x="921718" y="4260056"/>
            <a:ext cx="1073918" cy="2525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 Box 88"/>
          <p:cNvSpPr txBox="1">
            <a:spLocks noChangeArrowheads="1"/>
          </p:cNvSpPr>
          <p:nvPr/>
        </p:nvSpPr>
        <p:spPr bwMode="auto">
          <a:xfrm>
            <a:off x="200643" y="4198957"/>
            <a:ext cx="11144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smtClean="0"/>
              <a:t>P102 has title</a:t>
            </a:r>
            <a:endParaRPr lang="en-GB" sz="1200" i="1" dirty="0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1253380" y="3899693"/>
            <a:ext cx="14845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 Work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73" name="Text Box 58"/>
          <p:cNvSpPr txBox="1">
            <a:spLocks noChangeArrowheads="1"/>
          </p:cNvSpPr>
          <p:nvPr/>
        </p:nvSpPr>
        <p:spPr bwMode="auto">
          <a:xfrm>
            <a:off x="9405739" y="8570913"/>
            <a:ext cx="13338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P3 </a:t>
            </a:r>
            <a:r>
              <a:rPr lang="en-GB" sz="1200" i="1" dirty="0" smtClean="0"/>
              <a:t>has note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N according to FRBR</a:t>
            </a:r>
            <a:r>
              <a:rPr lang="en-GB" sz="5600" baseline="-25000"/>
              <a:t>OO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297738" y="197266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 </a:t>
            </a:r>
            <a:r>
              <a:rPr lang="en-GB" sz="1200" dirty="0">
                <a:solidFill>
                  <a:srgbClr val="663300"/>
                </a:solidFill>
              </a:rPr>
              <a:t>Work</a:t>
            </a:r>
          </a:p>
        </p:txBody>
      </p:sp>
      <p:cxnSp>
        <p:nvCxnSpPr>
          <p:cNvPr id="2055" name="AutoShape 7"/>
          <p:cNvCxnSpPr>
            <a:cxnSpLocks noChangeShapeType="1"/>
            <a:stCxn id="2053" idx="3"/>
            <a:endCxn id="109" idx="1"/>
          </p:cNvCxnSpPr>
          <p:nvPr/>
        </p:nvCxnSpPr>
        <p:spPr bwMode="auto">
          <a:xfrm>
            <a:off x="8305800" y="2152849"/>
            <a:ext cx="1191344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217988" y="1972668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2057" name="AutoShape 9"/>
          <p:cNvCxnSpPr>
            <a:cxnSpLocks noChangeShapeType="1"/>
            <a:stCxn id="2056" idx="3"/>
            <a:endCxn id="2053" idx="1"/>
          </p:cNvCxnSpPr>
          <p:nvPr/>
        </p:nvCxnSpPr>
        <p:spPr bwMode="auto">
          <a:xfrm>
            <a:off x="5802313" y="2153643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1438" y="1972668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2059" name="AutoShape 11"/>
          <p:cNvCxnSpPr>
            <a:cxnSpLocks noChangeShapeType="1"/>
            <a:stCxn id="2056" idx="1"/>
            <a:endCxn id="2058" idx="3"/>
          </p:cNvCxnSpPr>
          <p:nvPr/>
        </p:nvCxnSpPr>
        <p:spPr bwMode="auto">
          <a:xfrm flipH="1">
            <a:off x="2584450" y="2153643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345016" y="192186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929313" y="1920280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728913" y="192980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2064" name="AutoShape 16"/>
          <p:cNvCxnSpPr>
            <a:cxnSpLocks noChangeShapeType="1"/>
            <a:stCxn id="2053" idx="2"/>
            <a:endCxn id="2063" idx="0"/>
          </p:cNvCxnSpPr>
          <p:nvPr/>
        </p:nvCxnSpPr>
        <p:spPr bwMode="auto">
          <a:xfrm flipH="1">
            <a:off x="7800975" y="2333030"/>
            <a:ext cx="794" cy="21754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729538" y="3576638"/>
            <a:ext cx="1274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is realised </a:t>
            </a:r>
            <a:r>
              <a:rPr lang="en-GB" sz="1200" i="1" dirty="0" smtClean="0"/>
              <a:t>in</a:t>
            </a:r>
            <a:endParaRPr lang="en-GB" sz="1200" i="1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1584409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</a:t>
            </a:r>
            <a:r>
              <a:rPr lang="en-GB" sz="1200" dirty="0" err="1">
                <a:solidFill>
                  <a:srgbClr val="663300"/>
                </a:solidFill>
              </a:rPr>
              <a:t>eng</a:t>
            </a:r>
            <a:r>
              <a:rPr lang="en-GB" sz="1200" dirty="0">
                <a:solidFill>
                  <a:srgbClr val="663300"/>
                </a:solidFill>
              </a:rPr>
              <a:t>}</a:t>
            </a:r>
          </a:p>
        </p:txBody>
      </p:sp>
      <p:cxnSp>
        <p:nvCxnSpPr>
          <p:cNvPr id="2069" name="AutoShape 21"/>
          <p:cNvCxnSpPr>
            <a:cxnSpLocks noChangeShapeType="1"/>
            <a:stCxn id="2066" idx="3"/>
            <a:endCxn id="2068" idx="1"/>
          </p:cNvCxnSpPr>
          <p:nvPr/>
        </p:nvCxnSpPr>
        <p:spPr bwMode="auto">
          <a:xfrm>
            <a:off x="10864850" y="4688682"/>
            <a:ext cx="719559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008438" y="4191001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2072" name="AutoShape 24"/>
          <p:cNvCxnSpPr>
            <a:cxnSpLocks noChangeShapeType="1"/>
            <a:stCxn id="2071" idx="3"/>
            <a:endCxn id="2063" idx="1"/>
          </p:cNvCxnSpPr>
          <p:nvPr/>
        </p:nvCxnSpPr>
        <p:spPr bwMode="auto">
          <a:xfrm>
            <a:off x="5808663" y="4371182"/>
            <a:ext cx="839787" cy="317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874543" y="42418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00026" y="3493274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352425" y="5448300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{Singer, Samuel </a:t>
            </a:r>
            <a:r>
              <a:rPr lang="en-GB" sz="1200" dirty="0" smtClean="0">
                <a:solidFill>
                  <a:srgbClr val="663300"/>
                </a:solidFill>
              </a:rPr>
              <a:t>Weller, </a:t>
            </a:r>
            <a:r>
              <a:rPr lang="en-GB" sz="1200" dirty="0">
                <a:solidFill>
                  <a:srgbClr val="663300"/>
                </a:solidFill>
              </a:rPr>
              <a:t>1783-1858}</a:t>
            </a:r>
          </a:p>
        </p:txBody>
      </p:sp>
      <p:cxnSp>
        <p:nvCxnSpPr>
          <p:cNvPr id="2076" name="AutoShape 28"/>
          <p:cNvCxnSpPr>
            <a:cxnSpLocks noChangeShapeType="1"/>
            <a:stCxn id="113" idx="2"/>
            <a:endCxn id="2074" idx="3"/>
          </p:cNvCxnSpPr>
          <p:nvPr/>
        </p:nvCxnSpPr>
        <p:spPr bwMode="auto">
          <a:xfrm flipH="1">
            <a:off x="2713038" y="3076159"/>
            <a:ext cx="205581" cy="59729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7" name="AutoShape 29"/>
          <p:cNvCxnSpPr>
            <a:cxnSpLocks noChangeShapeType="1"/>
            <a:stCxn id="2071" idx="1"/>
            <a:endCxn id="2075" idx="3"/>
          </p:cNvCxnSpPr>
          <p:nvPr/>
        </p:nvCxnSpPr>
        <p:spPr bwMode="auto">
          <a:xfrm flipH="1">
            <a:off x="2865438" y="4371182"/>
            <a:ext cx="1143000" cy="1257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955131" y="3805238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{author}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52875" y="508952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{editor}</a:t>
            </a:r>
          </a:p>
        </p:txBody>
      </p:sp>
      <p:cxnSp>
        <p:nvCxnSpPr>
          <p:cNvPr id="2080" name="AutoShape 32"/>
          <p:cNvCxnSpPr>
            <a:cxnSpLocks noChangeShapeType="1"/>
            <a:stCxn id="2095" idx="5"/>
            <a:endCxn id="2078" idx="0"/>
          </p:cNvCxnSpPr>
          <p:nvPr/>
        </p:nvCxnSpPr>
        <p:spPr bwMode="auto">
          <a:xfrm>
            <a:off x="2887145" y="3361768"/>
            <a:ext cx="499786" cy="44347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AutoShape 33"/>
          <p:cNvCxnSpPr>
            <a:cxnSpLocks noChangeShapeType="1"/>
            <a:stCxn id="2096" idx="5"/>
            <a:endCxn id="2079" idx="1"/>
          </p:cNvCxnSpPr>
          <p:nvPr/>
        </p:nvCxnSpPr>
        <p:spPr bwMode="auto">
          <a:xfrm>
            <a:off x="3649144" y="4877075"/>
            <a:ext cx="303731" cy="39263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2" name="AutoShape 34"/>
          <p:cNvCxnSpPr>
            <a:cxnSpLocks noChangeShapeType="1"/>
            <a:stCxn id="2103" idx="0"/>
            <a:endCxn id="2063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3" name="AutoShape 35"/>
          <p:cNvCxnSpPr>
            <a:cxnSpLocks noChangeShapeType="1"/>
            <a:stCxn id="2104" idx="0"/>
            <a:endCxn id="2103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36"/>
          <p:cNvCxnSpPr>
            <a:cxnSpLocks noChangeShapeType="1"/>
            <a:stCxn id="2107" idx="3"/>
            <a:endCxn id="2103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5" name="AutoShape 37"/>
          <p:cNvCxnSpPr>
            <a:cxnSpLocks noChangeShapeType="1"/>
            <a:stCxn id="2107" idx="1"/>
            <a:endCxn id="2112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6" name="AutoShape 38"/>
          <p:cNvCxnSpPr>
            <a:cxnSpLocks noChangeShapeType="1"/>
            <a:stCxn id="2112" idx="1"/>
            <a:endCxn id="2114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7" name="AutoShape 39"/>
          <p:cNvCxnSpPr>
            <a:cxnSpLocks noChangeShapeType="1"/>
            <a:stCxn id="2104" idx="1"/>
            <a:endCxn id="2119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8" name="AutoShape 40"/>
          <p:cNvCxnSpPr>
            <a:cxnSpLocks noChangeShapeType="1"/>
            <a:stCxn id="2119" idx="1"/>
            <a:endCxn id="2122" idx="3"/>
          </p:cNvCxnSpPr>
          <p:nvPr/>
        </p:nvCxnSpPr>
        <p:spPr bwMode="auto">
          <a:xfrm flipH="1">
            <a:off x="4168775" y="7969250"/>
            <a:ext cx="1008063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2763838" y="3238462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3525837" y="4753769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346201" y="3134221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274888" y="50895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3008313" y="3355955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663950" y="47291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712788" y="6169025"/>
            <a:ext cx="15049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{Leipzig: Kersten}</a:t>
            </a:r>
          </a:p>
        </p:txBody>
      </p:sp>
      <p:cxnSp>
        <p:nvCxnSpPr>
          <p:cNvPr id="2110" name="AutoShape 62"/>
          <p:cNvCxnSpPr>
            <a:cxnSpLocks noChangeShapeType="1"/>
            <a:stCxn id="2107" idx="1"/>
            <a:endCxn id="2109" idx="3"/>
          </p:cNvCxnSpPr>
          <p:nvPr/>
        </p:nvCxnSpPr>
        <p:spPr bwMode="auto">
          <a:xfrm flipH="1">
            <a:off x="2217738" y="6350000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2462213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“1820”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207963" y="7753350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“[ca. 1820]”</a:t>
            </a:r>
          </a:p>
        </p:txBody>
      </p:sp>
      <p:cxnSp>
        <p:nvCxnSpPr>
          <p:cNvPr id="2116" name="AutoShape 68"/>
          <p:cNvCxnSpPr>
            <a:cxnSpLocks noChangeShapeType="1"/>
            <a:stCxn id="2112" idx="1"/>
            <a:endCxn id="2115" idx="3"/>
          </p:cNvCxnSpPr>
          <p:nvPr/>
        </p:nvCxnSpPr>
        <p:spPr bwMode="auto">
          <a:xfrm flipH="1">
            <a:off x="1144588" y="6997700"/>
            <a:ext cx="576262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1287463" y="73929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2944813" y="8905875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P.o. angl. 622c”</a:t>
            </a:r>
          </a:p>
        </p:txBody>
      </p:sp>
      <p:cxnSp>
        <p:nvCxnSpPr>
          <p:cNvPr id="2121" name="AutoShape 73"/>
          <p:cNvCxnSpPr>
            <a:cxnSpLocks noChangeShapeType="1"/>
            <a:stCxn id="2104" idx="1"/>
            <a:endCxn id="2120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1360488" y="8040688"/>
            <a:ext cx="2808287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“München, Bayerische Staatsbibliothek”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0793413" y="6599238"/>
            <a:ext cx="1871662" cy="3619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en-GB" sz="1200" dirty="0" smtClean="0">
                <a:solidFill>
                  <a:srgbClr val="663300"/>
                </a:solidFill>
              </a:rPr>
              <a:t>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2127" name="AutoShape 79"/>
          <p:cNvCxnSpPr>
            <a:cxnSpLocks noChangeShapeType="1"/>
            <a:stCxn id="2103" idx="3"/>
            <a:endCxn id="2126" idx="1"/>
          </p:cNvCxnSpPr>
          <p:nvPr/>
        </p:nvCxnSpPr>
        <p:spPr bwMode="auto">
          <a:xfrm flipV="1">
            <a:off x="8782050" y="6780213"/>
            <a:ext cx="2011363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10793413" y="7321550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“William Shakespeare’s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Hamlet Prince of Denmark”</a:t>
            </a:r>
          </a:p>
        </p:txBody>
      </p:sp>
      <p:cxnSp>
        <p:nvCxnSpPr>
          <p:cNvPr id="2130" name="AutoShape 82"/>
          <p:cNvCxnSpPr>
            <a:cxnSpLocks noChangeShapeType="1"/>
            <a:stCxn id="2103" idx="3"/>
            <a:endCxn id="2129" idx="1"/>
          </p:cNvCxnSpPr>
          <p:nvPr/>
        </p:nvCxnSpPr>
        <p:spPr bwMode="auto">
          <a:xfrm>
            <a:off x="8782050" y="6781800"/>
            <a:ext cx="20113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9569450" y="696118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10793413" y="8113713"/>
            <a:ext cx="1865312" cy="9350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“Ausgabe: 3. ed. with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notes original and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selected by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Samuel Weller Singer”</a:t>
            </a:r>
          </a:p>
        </p:txBody>
      </p:sp>
      <p:cxnSp>
        <p:nvCxnSpPr>
          <p:cNvPr id="2133" name="AutoShape 85"/>
          <p:cNvCxnSpPr>
            <a:cxnSpLocks noChangeShapeType="1"/>
            <a:stCxn id="2103" idx="3"/>
            <a:endCxn id="2132" idx="1"/>
          </p:cNvCxnSpPr>
          <p:nvPr/>
        </p:nvCxnSpPr>
        <p:spPr bwMode="auto">
          <a:xfrm>
            <a:off x="8782050" y="6781800"/>
            <a:ext cx="2011363" cy="18002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9280525" y="9193213"/>
            <a:ext cx="9366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“179 S.”</a:t>
            </a:r>
          </a:p>
        </p:txBody>
      </p:sp>
      <p:cxnSp>
        <p:nvCxnSpPr>
          <p:cNvPr id="2136" name="AutoShape 88"/>
          <p:cNvCxnSpPr>
            <a:cxnSpLocks noChangeShapeType="1"/>
            <a:stCxn id="2103" idx="3"/>
            <a:endCxn id="2135" idx="0"/>
          </p:cNvCxnSpPr>
          <p:nvPr/>
        </p:nvCxnSpPr>
        <p:spPr bwMode="auto">
          <a:xfrm>
            <a:off x="8782050" y="6781800"/>
            <a:ext cx="966788" cy="24114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8129588" y="73215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2139" name="AutoShape 91"/>
          <p:cNvCxnSpPr>
            <a:cxnSpLocks noChangeShapeType="1"/>
            <a:stCxn id="2140" idx="3"/>
            <a:endCxn id="2138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0" name="Oval 9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8561388" y="8616950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{format}</a:t>
            </a:r>
          </a:p>
        </p:txBody>
      </p:sp>
      <p:cxnSp>
        <p:nvCxnSpPr>
          <p:cNvPr id="2143" name="AutoShape 95"/>
          <p:cNvCxnSpPr>
            <a:cxnSpLocks noChangeShapeType="1"/>
            <a:stCxn id="2144" idx="3"/>
            <a:endCxn id="2142" idx="0"/>
          </p:cNvCxnSpPr>
          <p:nvPr/>
        </p:nvCxnSpPr>
        <p:spPr bwMode="auto">
          <a:xfrm flipH="1">
            <a:off x="8993188" y="8166100"/>
            <a:ext cx="236537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4" name="Oval 96"/>
          <p:cNvSpPr>
            <a:spLocks noChangeArrowheads="1"/>
          </p:cNvSpPr>
          <p:nvPr/>
        </p:nvSpPr>
        <p:spPr bwMode="auto">
          <a:xfrm>
            <a:off x="9209088" y="8042275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8680450" y="8256588"/>
            <a:ext cx="496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2167" name="WordArt 119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N</a:t>
            </a:r>
          </a:p>
        </p:txBody>
      </p:sp>
      <p:sp>
        <p:nvSpPr>
          <p:cNvPr id="109" name="Rectangle 68"/>
          <p:cNvSpPr>
            <a:spLocks noChangeArrowheads="1"/>
          </p:cNvSpPr>
          <p:nvPr/>
        </p:nvSpPr>
        <p:spPr bwMode="auto">
          <a:xfrm>
            <a:off x="9497144" y="1901230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4724434" y="5549900"/>
            <a:ext cx="266424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English (Singer edition)”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3" name="Rectangle 23"/>
          <p:cNvSpPr>
            <a:spLocks noChangeArrowheads="1"/>
          </p:cNvSpPr>
          <p:nvPr/>
        </p:nvSpPr>
        <p:spPr bwMode="auto">
          <a:xfrm>
            <a:off x="2018506" y="2715797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114" name="AutoShape 7"/>
          <p:cNvCxnSpPr>
            <a:cxnSpLocks noChangeShapeType="1"/>
            <a:stCxn id="2063" idx="1"/>
            <a:endCxn id="111" idx="0"/>
          </p:cNvCxnSpPr>
          <p:nvPr/>
        </p:nvCxnSpPr>
        <p:spPr bwMode="auto">
          <a:xfrm flipH="1">
            <a:off x="6056557" y="4688682"/>
            <a:ext cx="591893" cy="86121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6228556" y="5119291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118" name="Rectangle 15"/>
          <p:cNvSpPr>
            <a:spLocks noChangeArrowheads="1"/>
          </p:cNvSpPr>
          <p:nvPr/>
        </p:nvSpPr>
        <p:spPr bwMode="auto">
          <a:xfrm>
            <a:off x="4891881" y="3396456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124" name="AutoShape 34"/>
          <p:cNvCxnSpPr>
            <a:cxnSpLocks noChangeShapeType="1"/>
            <a:stCxn id="2063" idx="0"/>
            <a:endCxn id="118" idx="2"/>
          </p:cNvCxnSpPr>
          <p:nvPr/>
        </p:nvCxnSpPr>
        <p:spPr bwMode="auto">
          <a:xfrm flipH="1" flipV="1">
            <a:off x="6044406" y="3756819"/>
            <a:ext cx="1756569" cy="75168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Text Box 57"/>
          <p:cNvSpPr txBox="1">
            <a:spLocks noChangeArrowheads="1"/>
          </p:cNvSpPr>
          <p:nvPr/>
        </p:nvSpPr>
        <p:spPr bwMode="auto">
          <a:xfrm>
            <a:off x="6356350" y="380047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R14 incorporates</a:t>
            </a:r>
          </a:p>
        </p:txBody>
      </p:sp>
      <p:cxnSp>
        <p:nvCxnSpPr>
          <p:cNvPr id="136" name="AutoShape 36"/>
          <p:cNvCxnSpPr>
            <a:cxnSpLocks noChangeShapeType="1"/>
            <a:stCxn id="113" idx="3"/>
            <a:endCxn id="118" idx="1"/>
          </p:cNvCxnSpPr>
          <p:nvPr/>
        </p:nvCxnSpPr>
        <p:spPr bwMode="auto">
          <a:xfrm>
            <a:off x="3818731" y="2895978"/>
            <a:ext cx="1073150" cy="68066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Text Box 60"/>
          <p:cNvSpPr txBox="1">
            <a:spLocks noChangeArrowheads="1"/>
          </p:cNvSpPr>
          <p:nvPr/>
        </p:nvSpPr>
        <p:spPr bwMode="auto">
          <a:xfrm>
            <a:off x="3739356" y="326466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140" name="Rectangle 78"/>
          <p:cNvSpPr>
            <a:spLocks noChangeArrowheads="1"/>
          </p:cNvSpPr>
          <p:nvPr/>
        </p:nvSpPr>
        <p:spPr bwMode="auto">
          <a:xfrm>
            <a:off x="10788427" y="5809084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</a:t>
            </a:r>
            <a:r>
              <a:rPr lang="en-GB" sz="1200" dirty="0" smtClean="0">
                <a:solidFill>
                  <a:srgbClr val="663300"/>
                </a:solidFill>
              </a:rPr>
              <a:t>Hamlet Prince of Denmark: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tragedy in five acts”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41" name="AutoShape 79"/>
          <p:cNvCxnSpPr>
            <a:cxnSpLocks noChangeShapeType="1"/>
            <a:stCxn id="2103" idx="3"/>
            <a:endCxn id="140" idx="1"/>
          </p:cNvCxnSpPr>
          <p:nvPr/>
        </p:nvCxnSpPr>
        <p:spPr bwMode="auto">
          <a:xfrm flipV="1">
            <a:off x="8782050" y="6132934"/>
            <a:ext cx="2006377" cy="64807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Text Box 80"/>
          <p:cNvSpPr txBox="1">
            <a:spLocks noChangeArrowheads="1"/>
          </p:cNvSpPr>
          <p:nvPr/>
        </p:nvSpPr>
        <p:spPr bwMode="auto">
          <a:xfrm>
            <a:off x="9324181" y="6058892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cxnSp>
        <p:nvCxnSpPr>
          <p:cNvPr id="147" name="AutoShape 16"/>
          <p:cNvCxnSpPr>
            <a:cxnSpLocks noChangeShapeType="1"/>
            <a:stCxn id="2053" idx="2"/>
            <a:endCxn id="118" idx="0"/>
          </p:cNvCxnSpPr>
          <p:nvPr/>
        </p:nvCxnSpPr>
        <p:spPr bwMode="auto">
          <a:xfrm flipH="1">
            <a:off x="6044406" y="2333030"/>
            <a:ext cx="1757363" cy="106342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Text Box 17"/>
          <p:cNvSpPr txBox="1">
            <a:spLocks noChangeArrowheads="1"/>
          </p:cNvSpPr>
          <p:nvPr/>
        </p:nvSpPr>
        <p:spPr bwMode="auto">
          <a:xfrm>
            <a:off x="6451483" y="2665145"/>
            <a:ext cx="881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R3 </a:t>
            </a:r>
            <a:r>
              <a:rPr lang="en-GB" sz="1200" i="1" dirty="0" smtClean="0"/>
              <a:t>is</a:t>
            </a:r>
            <a:br>
              <a:rPr lang="en-GB" sz="1200" i="1" dirty="0" smtClean="0"/>
            </a:br>
            <a:r>
              <a:rPr lang="en-GB" sz="1200" i="1" dirty="0" smtClean="0"/>
              <a:t>realised in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O according to EDM</a:t>
            </a:r>
            <a:endParaRPr lang="en-GB" baseline="-250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060113" y="5699919"/>
            <a:ext cx="1008062" cy="2889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“Hamlet”</a:t>
            </a:r>
          </a:p>
        </p:txBody>
      </p:sp>
      <p:cxnSp>
        <p:nvCxnSpPr>
          <p:cNvPr id="9220" name="AutoShape 4"/>
          <p:cNvCxnSpPr>
            <a:cxnSpLocks noChangeShapeType="1"/>
            <a:stCxn id="9222" idx="3"/>
            <a:endCxn id="9223" idx="1"/>
          </p:cNvCxnSpPr>
          <p:nvPr/>
        </p:nvCxnSpPr>
        <p:spPr bwMode="auto">
          <a:xfrm>
            <a:off x="8953500" y="4112419"/>
            <a:ext cx="2271712" cy="43418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1225212" y="4366419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“eng”</a:t>
            </a:r>
          </a:p>
        </p:txBody>
      </p:sp>
      <p:cxnSp>
        <p:nvCxnSpPr>
          <p:cNvPr id="9224" name="AutoShape 8"/>
          <p:cNvCxnSpPr>
            <a:cxnSpLocks noChangeShapeType="1"/>
            <a:stCxn id="9236" idx="3"/>
            <a:endCxn id="9219" idx="1"/>
          </p:cNvCxnSpPr>
          <p:nvPr/>
        </p:nvCxnSpPr>
        <p:spPr bwMode="auto">
          <a:xfrm flipV="1">
            <a:off x="8782050" y="5844382"/>
            <a:ext cx="2278063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335293" y="5786438"/>
            <a:ext cx="14684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dcterms:alternative</a:t>
            </a:r>
            <a:endParaRPr lang="en-GB" sz="1200" i="1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47275" y="4128294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cxnSp>
        <p:nvCxnSpPr>
          <p:cNvPr id="9230" name="AutoShape 14"/>
          <p:cNvCxnSpPr>
            <a:cxnSpLocks noChangeShapeType="1"/>
            <a:stCxn id="9236" idx="0"/>
            <a:endCxn id="9222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15"/>
          <p:cNvCxnSpPr>
            <a:cxnSpLocks noChangeShapeType="1"/>
            <a:stCxn id="9237" idx="0"/>
            <a:endCxn id="9236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16"/>
          <p:cNvCxnSpPr>
            <a:cxnSpLocks noChangeShapeType="1"/>
            <a:stCxn id="9236" idx="3"/>
            <a:endCxn id="9243" idx="1"/>
          </p:cNvCxnSpPr>
          <p:nvPr/>
        </p:nvCxnSpPr>
        <p:spPr bwMode="auto">
          <a:xfrm>
            <a:off x="8782050" y="6204744"/>
            <a:ext cx="2227263" cy="158382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17"/>
          <p:cNvCxnSpPr>
            <a:cxnSpLocks noChangeShapeType="1"/>
            <a:stCxn id="9237" idx="1"/>
            <a:endCxn id="9248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504950" y="5448300"/>
            <a:ext cx="1504950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{S.l.: Direction of the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Duke of Devonshire}</a:t>
            </a:r>
          </a:p>
        </p:txBody>
      </p:sp>
      <p:cxnSp>
        <p:nvCxnSpPr>
          <p:cNvPr id="9241" name="AutoShape 25"/>
          <p:cNvCxnSpPr>
            <a:cxnSpLocks noChangeShapeType="1"/>
            <a:stCxn id="9236" idx="1"/>
            <a:endCxn id="9240" idx="3"/>
          </p:cNvCxnSpPr>
          <p:nvPr/>
        </p:nvCxnSpPr>
        <p:spPr bwMode="auto">
          <a:xfrm flipH="1" flipV="1">
            <a:off x="3009900" y="5772150"/>
            <a:ext cx="3822700" cy="433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1009313" y="7608391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{1858}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1009313" y="8184653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“1858”</a:t>
            </a:r>
          </a:p>
        </p:txBody>
      </p:sp>
      <p:cxnSp>
        <p:nvCxnSpPr>
          <p:cNvPr id="9245" name="AutoShape 29"/>
          <p:cNvCxnSpPr>
            <a:cxnSpLocks noChangeShapeType="1"/>
            <a:stCxn id="9236" idx="3"/>
            <a:endCxn id="9244" idx="1"/>
          </p:cNvCxnSpPr>
          <p:nvPr/>
        </p:nvCxnSpPr>
        <p:spPr bwMode="auto">
          <a:xfrm>
            <a:off x="8782050" y="6204744"/>
            <a:ext cx="2227263" cy="216009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2944813" y="8329613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4 P.o. angl. 23”</a:t>
            </a:r>
          </a:p>
        </p:txBody>
      </p:sp>
      <p:cxnSp>
        <p:nvCxnSpPr>
          <p:cNvPr id="9247" name="AutoShape 31"/>
          <p:cNvCxnSpPr>
            <a:cxnSpLocks noChangeShapeType="1"/>
            <a:stCxn id="9237" idx="1"/>
            <a:endCxn id="9246" idx="3"/>
          </p:cNvCxnSpPr>
          <p:nvPr/>
        </p:nvCxnSpPr>
        <p:spPr bwMode="auto">
          <a:xfrm flipH="1">
            <a:off x="5464175" y="8077200"/>
            <a:ext cx="1579563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431925" y="7464425"/>
            <a:ext cx="27368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{München, Bayerische Staatsbibliothek}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10591800" y="5016500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“The Tragicall Historie of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Hamlet Prince of Denmarke”</a:t>
            </a:r>
          </a:p>
        </p:txBody>
      </p:sp>
      <p:cxnSp>
        <p:nvCxnSpPr>
          <p:cNvPr id="9252" name="AutoShape 36"/>
          <p:cNvCxnSpPr>
            <a:cxnSpLocks noChangeShapeType="1"/>
            <a:stCxn id="9236" idx="3"/>
            <a:endCxn id="9251" idx="1"/>
          </p:cNvCxnSpPr>
          <p:nvPr/>
        </p:nvCxnSpPr>
        <p:spPr bwMode="auto">
          <a:xfrm flipV="1">
            <a:off x="8782050" y="5268119"/>
            <a:ext cx="1809750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10648950" y="6095503"/>
            <a:ext cx="1944688" cy="57785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“Ausgabe: [Nachdr. d. Ausg.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London, 1603]”</a:t>
            </a:r>
          </a:p>
        </p:txBody>
      </p:sp>
      <p:cxnSp>
        <p:nvCxnSpPr>
          <p:cNvPr id="9256" name="AutoShape 40"/>
          <p:cNvCxnSpPr>
            <a:cxnSpLocks noChangeShapeType="1"/>
            <a:stCxn id="9236" idx="3"/>
            <a:endCxn id="9255" idx="1"/>
          </p:cNvCxnSpPr>
          <p:nvPr/>
        </p:nvCxnSpPr>
        <p:spPr bwMode="auto">
          <a:xfrm>
            <a:off x="8782050" y="6204744"/>
            <a:ext cx="1866900" cy="17968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11080750" y="6960691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{Druck}</a:t>
            </a:r>
          </a:p>
        </p:txBody>
      </p:sp>
      <p:cxnSp>
        <p:nvCxnSpPr>
          <p:cNvPr id="9261" name="AutoShape 45"/>
          <p:cNvCxnSpPr>
            <a:cxnSpLocks noChangeShapeType="1"/>
            <a:stCxn id="9236" idx="3"/>
            <a:endCxn id="9260" idx="1"/>
          </p:cNvCxnSpPr>
          <p:nvPr/>
        </p:nvCxnSpPr>
        <p:spPr bwMode="auto">
          <a:xfrm>
            <a:off x="8782050" y="6204744"/>
            <a:ext cx="2298700" cy="93612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9137650" y="6384428"/>
            <a:ext cx="1120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dc:description</a:t>
            </a:r>
            <a:endParaRPr lang="en-GB" sz="1200" i="1" dirty="0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9640888" y="6816228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9701213" y="5362575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9879013" y="7262316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9785350" y="7825878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cxnSp>
        <p:nvCxnSpPr>
          <p:cNvPr id="9286" name="AutoShape 70"/>
          <p:cNvCxnSpPr>
            <a:cxnSpLocks noChangeShapeType="1"/>
            <a:stCxn id="9287" idx="0"/>
            <a:endCxn id="9237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49" name="Rectangle 68"/>
          <p:cNvSpPr>
            <a:spLocks noChangeArrowheads="1"/>
          </p:cNvSpPr>
          <p:nvPr/>
        </p:nvSpPr>
        <p:spPr bwMode="auto">
          <a:xfrm>
            <a:off x="496888" y="4192190"/>
            <a:ext cx="2771217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(First Quarto version). English”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50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51" name="AutoShape 99"/>
          <p:cNvCxnSpPr>
            <a:cxnSpLocks noChangeShapeType="1"/>
            <a:stCxn id="9222" idx="0"/>
            <a:endCxn id="50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 Box 105"/>
          <p:cNvSpPr txBox="1">
            <a:spLocks noChangeArrowheads="1"/>
          </p:cNvSpPr>
          <p:nvPr/>
        </p:nvSpPr>
        <p:spPr bwMode="auto">
          <a:xfrm>
            <a:off x="7789727" y="2797176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cxnSp>
        <p:nvCxnSpPr>
          <p:cNvPr id="65" name="AutoShape 36"/>
          <p:cNvCxnSpPr>
            <a:cxnSpLocks noChangeShapeType="1"/>
            <a:stCxn id="9222" idx="1"/>
            <a:endCxn id="49" idx="3"/>
          </p:cNvCxnSpPr>
          <p:nvPr/>
        </p:nvCxnSpPr>
        <p:spPr bwMode="auto">
          <a:xfrm flipH="1">
            <a:off x="3268105" y="4112419"/>
            <a:ext cx="3380345" cy="33139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 Box 47"/>
          <p:cNvSpPr txBox="1">
            <a:spLocks noChangeArrowheads="1"/>
          </p:cNvSpPr>
          <p:nvPr/>
        </p:nvSpPr>
        <p:spPr bwMode="auto">
          <a:xfrm>
            <a:off x="4346553" y="4053680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4" name="Rectangle 24"/>
          <p:cNvSpPr>
            <a:spLocks noChangeArrowheads="1"/>
          </p:cNvSpPr>
          <p:nvPr/>
        </p:nvSpPr>
        <p:spPr bwMode="auto">
          <a:xfrm>
            <a:off x="496888" y="1884363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>
                <a:solidFill>
                  <a:srgbClr val="663300"/>
                </a:solidFill>
              </a:rPr>
              <a:t>edm:Agent</a:t>
            </a:r>
            <a:endParaRPr lang="en-GB" sz="1200" dirty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75" name="AutoShape 26"/>
          <p:cNvCxnSpPr>
            <a:cxnSpLocks noChangeShapeType="1"/>
            <a:stCxn id="50" idx="1"/>
            <a:endCxn id="74" idx="3"/>
          </p:cNvCxnSpPr>
          <p:nvPr/>
        </p:nvCxnSpPr>
        <p:spPr bwMode="auto">
          <a:xfrm flipH="1">
            <a:off x="3009900" y="2063750"/>
            <a:ext cx="3540918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4110015" y="1789906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77" name="Rectangle 68"/>
          <p:cNvSpPr>
            <a:spLocks noChangeArrowheads="1"/>
          </p:cNvSpPr>
          <p:nvPr/>
        </p:nvSpPr>
        <p:spPr bwMode="auto">
          <a:xfrm>
            <a:off x="352178" y="233818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8" name="AutoShape 69"/>
          <p:cNvCxnSpPr>
            <a:cxnSpLocks noChangeShapeType="1"/>
            <a:stCxn id="50" idx="1"/>
            <a:endCxn id="77" idx="3"/>
          </p:cNvCxnSpPr>
          <p:nvPr/>
        </p:nvCxnSpPr>
        <p:spPr bwMode="auto">
          <a:xfrm flipH="1">
            <a:off x="3519787" y="2063750"/>
            <a:ext cx="3031031" cy="5260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Box 88"/>
          <p:cNvSpPr txBox="1">
            <a:spLocks noChangeArrowheads="1"/>
          </p:cNvSpPr>
          <p:nvPr/>
        </p:nvSpPr>
        <p:spPr bwMode="auto">
          <a:xfrm>
            <a:off x="3856831" y="221973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O according to FRBR</a:t>
            </a:r>
            <a:r>
              <a:rPr lang="en-GB" sz="5600" baseline="-25000"/>
              <a:t>OO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285038" y="190023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35845" name="AutoShape 5"/>
          <p:cNvCxnSpPr>
            <a:cxnSpLocks noChangeShapeType="1"/>
            <a:stCxn id="35843" idx="3"/>
            <a:endCxn id="109" idx="1"/>
          </p:cNvCxnSpPr>
          <p:nvPr/>
        </p:nvCxnSpPr>
        <p:spPr bwMode="auto">
          <a:xfrm flipV="1">
            <a:off x="8293100" y="2078683"/>
            <a:ext cx="1204044" cy="173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205288" y="1900238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35847" name="AutoShape 7"/>
          <p:cNvCxnSpPr>
            <a:cxnSpLocks noChangeShapeType="1"/>
            <a:stCxn id="35846" idx="3"/>
            <a:endCxn id="35843" idx="1"/>
          </p:cNvCxnSpPr>
          <p:nvPr/>
        </p:nvCxnSpPr>
        <p:spPr bwMode="auto">
          <a:xfrm>
            <a:off x="5789613" y="2081213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8738" y="1900238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35849" name="AutoShape 9"/>
          <p:cNvCxnSpPr>
            <a:cxnSpLocks noChangeShapeType="1"/>
            <a:stCxn id="35846" idx="1"/>
            <a:endCxn id="35848" idx="3"/>
          </p:cNvCxnSpPr>
          <p:nvPr/>
        </p:nvCxnSpPr>
        <p:spPr bwMode="auto">
          <a:xfrm flipH="1">
            <a:off x="2571750" y="2081213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8345016" y="184943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916613" y="1847850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716213" y="185737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35854" name="AutoShape 14"/>
          <p:cNvCxnSpPr>
            <a:cxnSpLocks noChangeShapeType="1"/>
            <a:stCxn id="35843" idx="2"/>
            <a:endCxn id="35853" idx="0"/>
          </p:cNvCxnSpPr>
          <p:nvPr/>
        </p:nvCxnSpPr>
        <p:spPr bwMode="auto">
          <a:xfrm>
            <a:off x="7789863" y="2260600"/>
            <a:ext cx="11112" cy="2247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729538" y="3287713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{eng}</a:t>
            </a:r>
          </a:p>
        </p:txBody>
      </p:sp>
      <p:cxnSp>
        <p:nvCxnSpPr>
          <p:cNvPr id="35859" name="AutoShape 19"/>
          <p:cNvCxnSpPr>
            <a:cxnSpLocks noChangeShapeType="1"/>
            <a:stCxn id="35856" idx="3"/>
            <a:endCxn id="35858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4011613" y="3052763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35862" name="AutoShape 22"/>
          <p:cNvCxnSpPr>
            <a:cxnSpLocks noChangeShapeType="1"/>
            <a:stCxn id="35861" idx="3"/>
            <a:endCxn id="35853" idx="1"/>
          </p:cNvCxnSpPr>
          <p:nvPr/>
        </p:nvCxnSpPr>
        <p:spPr bwMode="auto">
          <a:xfrm>
            <a:off x="5811838" y="3233738"/>
            <a:ext cx="836612" cy="14557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5953125" y="3209925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195263" y="2908300"/>
            <a:ext cx="251301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35866" name="AutoShape 26"/>
          <p:cNvCxnSpPr>
            <a:cxnSpLocks noChangeShapeType="1"/>
            <a:stCxn id="35861" idx="1"/>
            <a:endCxn id="35864" idx="3"/>
          </p:cNvCxnSpPr>
          <p:nvPr/>
        </p:nvCxnSpPr>
        <p:spPr bwMode="auto">
          <a:xfrm flipH="1" flipV="1">
            <a:off x="2708275" y="3089275"/>
            <a:ext cx="1303338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1492250" y="3700463"/>
            <a:ext cx="8636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{author}</a:t>
            </a:r>
          </a:p>
        </p:txBody>
      </p:sp>
      <p:cxnSp>
        <p:nvCxnSpPr>
          <p:cNvPr id="35870" name="AutoShape 30"/>
          <p:cNvCxnSpPr>
            <a:cxnSpLocks noChangeShapeType="1"/>
            <a:stCxn id="35879" idx="3"/>
            <a:endCxn id="35868" idx="3"/>
          </p:cNvCxnSpPr>
          <p:nvPr/>
        </p:nvCxnSpPr>
        <p:spPr bwMode="auto">
          <a:xfrm flipH="1">
            <a:off x="2355850" y="3246514"/>
            <a:ext cx="1257347" cy="63413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2" name="AutoShape 32"/>
          <p:cNvCxnSpPr>
            <a:cxnSpLocks noChangeShapeType="1"/>
            <a:stCxn id="35885" idx="0"/>
            <a:endCxn id="35853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3" name="AutoShape 33"/>
          <p:cNvCxnSpPr>
            <a:cxnSpLocks noChangeShapeType="1"/>
            <a:stCxn id="35886" idx="0"/>
            <a:endCxn id="35885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4" name="AutoShape 34"/>
          <p:cNvCxnSpPr>
            <a:cxnSpLocks noChangeShapeType="1"/>
            <a:stCxn id="35889" idx="3"/>
            <a:endCxn id="35885" idx="1"/>
          </p:cNvCxnSpPr>
          <p:nvPr/>
        </p:nvCxnSpPr>
        <p:spPr bwMode="auto">
          <a:xfrm>
            <a:off x="5648325" y="6408738"/>
            <a:ext cx="1184275" cy="373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5" name="AutoShape 35"/>
          <p:cNvCxnSpPr>
            <a:cxnSpLocks noChangeShapeType="1"/>
            <a:stCxn id="35889" idx="1"/>
            <a:endCxn id="35894" idx="3"/>
          </p:cNvCxnSpPr>
          <p:nvPr/>
        </p:nvCxnSpPr>
        <p:spPr bwMode="auto">
          <a:xfrm flipH="1">
            <a:off x="2944813" y="6408738"/>
            <a:ext cx="1114425" cy="6127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6" name="AutoShape 36"/>
          <p:cNvCxnSpPr>
            <a:cxnSpLocks noChangeShapeType="1"/>
            <a:stCxn id="35894" idx="1"/>
            <a:endCxn id="35896" idx="3"/>
          </p:cNvCxnSpPr>
          <p:nvPr/>
        </p:nvCxnSpPr>
        <p:spPr bwMode="auto">
          <a:xfrm flipH="1">
            <a:off x="830263" y="7021513"/>
            <a:ext cx="890587" cy="1206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7" name="AutoShape 37"/>
          <p:cNvCxnSpPr>
            <a:cxnSpLocks noChangeShapeType="1"/>
            <a:stCxn id="35886" idx="1"/>
            <a:endCxn id="35901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8" name="AutoShape 38"/>
          <p:cNvCxnSpPr>
            <a:cxnSpLocks noChangeShapeType="1"/>
            <a:stCxn id="35901" idx="1"/>
            <a:endCxn id="35904" idx="3"/>
          </p:cNvCxnSpPr>
          <p:nvPr/>
        </p:nvCxnSpPr>
        <p:spPr bwMode="auto">
          <a:xfrm flipH="1">
            <a:off x="4168775" y="7969250"/>
            <a:ext cx="1008063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79" name="Oval 39"/>
          <p:cNvSpPr>
            <a:spLocks noChangeArrowheads="1"/>
          </p:cNvSpPr>
          <p:nvPr/>
        </p:nvSpPr>
        <p:spPr bwMode="auto">
          <a:xfrm>
            <a:off x="3592041" y="3123208"/>
            <a:ext cx="144463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2716213" y="276542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2500313" y="3360738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35889" name="Rectangle 49"/>
          <p:cNvSpPr>
            <a:spLocks noChangeArrowheads="1"/>
          </p:cNvSpPr>
          <p:nvPr/>
        </p:nvSpPr>
        <p:spPr bwMode="auto">
          <a:xfrm>
            <a:off x="4059238" y="6227763"/>
            <a:ext cx="1589087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5856288" y="6313488"/>
            <a:ext cx="1011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712788" y="6096000"/>
            <a:ext cx="1504950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{S.l.: Direction of the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Duke of Devonshire}</a:t>
            </a:r>
          </a:p>
        </p:txBody>
      </p:sp>
      <p:cxnSp>
        <p:nvCxnSpPr>
          <p:cNvPr id="35892" name="AutoShape 52"/>
          <p:cNvCxnSpPr>
            <a:cxnSpLocks noChangeShapeType="1"/>
            <a:stCxn id="35889" idx="1"/>
            <a:endCxn id="35891" idx="3"/>
          </p:cNvCxnSpPr>
          <p:nvPr/>
        </p:nvCxnSpPr>
        <p:spPr bwMode="auto">
          <a:xfrm flipH="1" flipV="1">
            <a:off x="2217738" y="6348413"/>
            <a:ext cx="1841500" cy="603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2462213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5894" name="Rectangle 54"/>
          <p:cNvSpPr>
            <a:spLocks noChangeArrowheads="1"/>
          </p:cNvSpPr>
          <p:nvPr/>
        </p:nvSpPr>
        <p:spPr bwMode="auto">
          <a:xfrm>
            <a:off x="1720850" y="684053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3267075" y="6731000"/>
            <a:ext cx="1366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35896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“1858”</a:t>
            </a:r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246063" y="7753350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“1858”</a:t>
            </a:r>
          </a:p>
        </p:txBody>
      </p:sp>
      <p:cxnSp>
        <p:nvCxnSpPr>
          <p:cNvPr id="35898" name="AutoShape 58"/>
          <p:cNvCxnSpPr>
            <a:cxnSpLocks noChangeShapeType="1"/>
            <a:stCxn id="35894" idx="1"/>
            <a:endCxn id="35897" idx="3"/>
          </p:cNvCxnSpPr>
          <p:nvPr/>
        </p:nvCxnSpPr>
        <p:spPr bwMode="auto">
          <a:xfrm flipH="1">
            <a:off x="1182688" y="7021513"/>
            <a:ext cx="538162" cy="9128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784225" y="6672263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1325563" y="73929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2944813" y="8905875"/>
            <a:ext cx="2519362" cy="57467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“Signatur: München, Bayerische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Staatsbibliothek… 4 P.o. angl. 23”</a:t>
            </a:r>
          </a:p>
        </p:txBody>
      </p:sp>
      <p:cxnSp>
        <p:nvCxnSpPr>
          <p:cNvPr id="35903" name="AutoShape 63"/>
          <p:cNvCxnSpPr>
            <a:cxnSpLocks noChangeShapeType="1"/>
            <a:stCxn id="35886" idx="1"/>
            <a:endCxn id="35902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1360488" y="8040688"/>
            <a:ext cx="2808287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“München, Bayerische Staatsbibliothek”</a:t>
            </a: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35906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35907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10656888" y="6456363"/>
            <a:ext cx="2008187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“The Tragicall Historie of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Hamlet Prince of Denmarke”</a:t>
            </a:r>
          </a:p>
        </p:txBody>
      </p:sp>
      <p:cxnSp>
        <p:nvCxnSpPr>
          <p:cNvPr id="35909" name="AutoShape 69"/>
          <p:cNvCxnSpPr>
            <a:cxnSpLocks noChangeShapeType="1"/>
            <a:stCxn id="35885" idx="3"/>
            <a:endCxn id="35908" idx="1"/>
          </p:cNvCxnSpPr>
          <p:nvPr/>
        </p:nvCxnSpPr>
        <p:spPr bwMode="auto">
          <a:xfrm flipV="1">
            <a:off x="8782050" y="6780213"/>
            <a:ext cx="1874838" cy="15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10" name="Text Box 7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0793413" y="7321550"/>
            <a:ext cx="187166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“Hamlet”</a:t>
            </a:r>
          </a:p>
        </p:txBody>
      </p:sp>
      <p:cxnSp>
        <p:nvCxnSpPr>
          <p:cNvPr id="35912" name="AutoShape 72"/>
          <p:cNvCxnSpPr>
            <a:cxnSpLocks noChangeShapeType="1"/>
            <a:stCxn id="35885" idx="3"/>
            <a:endCxn id="35911" idx="1"/>
          </p:cNvCxnSpPr>
          <p:nvPr/>
        </p:nvCxnSpPr>
        <p:spPr bwMode="auto">
          <a:xfrm>
            <a:off x="8782050" y="6781800"/>
            <a:ext cx="2011363" cy="8636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13" name="Text Box 73"/>
          <p:cNvSpPr txBox="1">
            <a:spLocks noChangeArrowheads="1"/>
          </p:cNvSpPr>
          <p:nvPr/>
        </p:nvSpPr>
        <p:spPr bwMode="auto">
          <a:xfrm>
            <a:off x="9569450" y="696118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10793413" y="8256588"/>
            <a:ext cx="1865312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“Ausgabe: [Nachdr. d.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Ausg. London, 1603]”</a:t>
            </a:r>
          </a:p>
        </p:txBody>
      </p:sp>
      <p:cxnSp>
        <p:nvCxnSpPr>
          <p:cNvPr id="35915" name="AutoShape 75"/>
          <p:cNvCxnSpPr>
            <a:cxnSpLocks noChangeShapeType="1"/>
            <a:stCxn id="35885" idx="3"/>
            <a:endCxn id="35914" idx="1"/>
          </p:cNvCxnSpPr>
          <p:nvPr/>
        </p:nvCxnSpPr>
        <p:spPr bwMode="auto">
          <a:xfrm>
            <a:off x="8782050" y="6781800"/>
            <a:ext cx="2011363" cy="1798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16" name="Text Box 76"/>
          <p:cNvSpPr txBox="1">
            <a:spLocks noChangeArrowheads="1"/>
          </p:cNvSpPr>
          <p:nvPr/>
        </p:nvSpPr>
        <p:spPr bwMode="auto">
          <a:xfrm>
            <a:off x="9640888" y="77533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35921" name="AutoShape 81"/>
          <p:cNvCxnSpPr>
            <a:cxnSpLocks noChangeShapeType="1"/>
            <a:stCxn id="35922" idx="3"/>
            <a:endCxn id="35920" idx="0"/>
          </p:cNvCxnSpPr>
          <p:nvPr/>
        </p:nvCxnSpPr>
        <p:spPr bwMode="auto">
          <a:xfrm flipH="1">
            <a:off x="10217150" y="8239125"/>
            <a:ext cx="92075" cy="4508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22" name="Oval 82"/>
          <p:cNvSpPr>
            <a:spLocks noChangeArrowheads="1"/>
          </p:cNvSpPr>
          <p:nvPr/>
        </p:nvSpPr>
        <p:spPr bwMode="auto">
          <a:xfrm>
            <a:off x="10288588" y="8115300"/>
            <a:ext cx="144462" cy="144463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923" name="Text Box 83"/>
          <p:cNvSpPr txBox="1">
            <a:spLocks noChangeArrowheads="1"/>
          </p:cNvSpPr>
          <p:nvPr/>
        </p:nvSpPr>
        <p:spPr bwMode="auto">
          <a:xfrm>
            <a:off x="98567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35948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</a:t>
            </a:r>
          </a:p>
        </p:txBody>
      </p:sp>
      <p:cxnSp>
        <p:nvCxnSpPr>
          <p:cNvPr id="35949" name="AutoShape 109"/>
          <p:cNvCxnSpPr>
            <a:cxnSpLocks noChangeShapeType="1"/>
            <a:stCxn id="35950" idx="3"/>
            <a:endCxn id="35853" idx="1"/>
          </p:cNvCxnSpPr>
          <p:nvPr/>
        </p:nvCxnSpPr>
        <p:spPr bwMode="auto">
          <a:xfrm flipV="1">
            <a:off x="5254625" y="4689475"/>
            <a:ext cx="1393825" cy="147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3305175" y="4656138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35951" name="Text Box 111"/>
          <p:cNvSpPr txBox="1">
            <a:spLocks noChangeArrowheads="1"/>
          </p:cNvSpPr>
          <p:nvPr/>
        </p:nvSpPr>
        <p:spPr bwMode="auto">
          <a:xfrm>
            <a:off x="5176838" y="4525963"/>
            <a:ext cx="1339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cxnSp>
        <p:nvCxnSpPr>
          <p:cNvPr id="35952" name="AutoShape 112"/>
          <p:cNvCxnSpPr>
            <a:cxnSpLocks noChangeShapeType="1"/>
            <a:stCxn id="35885" idx="0"/>
            <a:endCxn id="35950" idx="3"/>
          </p:cNvCxnSpPr>
          <p:nvPr/>
        </p:nvCxnSpPr>
        <p:spPr bwMode="auto">
          <a:xfrm flipH="1" flipV="1">
            <a:off x="5254625" y="4837113"/>
            <a:ext cx="2552700" cy="17637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53" name="Text Box 113"/>
          <p:cNvSpPr txBox="1">
            <a:spLocks noChangeArrowheads="1"/>
          </p:cNvSpPr>
          <p:nvPr/>
        </p:nvSpPr>
        <p:spPr bwMode="auto">
          <a:xfrm>
            <a:off x="5824538" y="5737225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cxnSp>
        <p:nvCxnSpPr>
          <p:cNvPr id="35954" name="AutoShape 114"/>
          <p:cNvCxnSpPr>
            <a:cxnSpLocks noChangeShapeType="1"/>
            <a:stCxn id="35957" idx="2"/>
            <a:endCxn id="35950" idx="0"/>
          </p:cNvCxnSpPr>
          <p:nvPr/>
        </p:nvCxnSpPr>
        <p:spPr bwMode="auto">
          <a:xfrm flipH="1">
            <a:off x="4279900" y="4297363"/>
            <a:ext cx="36513" cy="3587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55" name="AutoShape 115"/>
          <p:cNvCxnSpPr>
            <a:cxnSpLocks noChangeShapeType="1"/>
            <a:stCxn id="35957" idx="1"/>
            <a:endCxn id="35959" idx="3"/>
          </p:cNvCxnSpPr>
          <p:nvPr/>
        </p:nvCxnSpPr>
        <p:spPr bwMode="auto">
          <a:xfrm flipH="1">
            <a:off x="2439988" y="4117975"/>
            <a:ext cx="1081087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56" name="AutoShape 116"/>
          <p:cNvCxnSpPr>
            <a:cxnSpLocks noChangeShapeType="1"/>
            <a:stCxn id="35959" idx="1"/>
            <a:endCxn id="35961" idx="3"/>
          </p:cNvCxnSpPr>
          <p:nvPr/>
        </p:nvCxnSpPr>
        <p:spPr bwMode="auto">
          <a:xfrm flipH="1">
            <a:off x="927100" y="4405313"/>
            <a:ext cx="288925" cy="2889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3521075" y="3937000"/>
            <a:ext cx="15890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35958" name="Text Box 118"/>
          <p:cNvSpPr txBox="1">
            <a:spLocks noChangeArrowheads="1"/>
          </p:cNvSpPr>
          <p:nvPr/>
        </p:nvSpPr>
        <p:spPr bwMode="auto">
          <a:xfrm>
            <a:off x="4313238" y="4295775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1216025" y="4224338"/>
            <a:ext cx="12239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2728913" y="4008438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134938" y="4513263"/>
            <a:ext cx="7921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“1603”</a:t>
            </a:r>
          </a:p>
        </p:txBody>
      </p: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711200" y="4297363"/>
            <a:ext cx="454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5249863" y="5449888"/>
            <a:ext cx="358775" cy="2889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900">
                <a:solidFill>
                  <a:srgbClr val="663300"/>
                </a:solidFill>
              </a:rPr>
              <a:t>E84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4457700" y="5449888"/>
            <a:ext cx="358775" cy="2889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900">
                <a:solidFill>
                  <a:srgbClr val="663300"/>
                </a:solidFill>
              </a:rPr>
              <a:t>F33</a:t>
            </a:r>
          </a:p>
        </p:txBody>
      </p:sp>
      <p:sp>
        <p:nvSpPr>
          <p:cNvPr id="35965" name="Rectangle 125"/>
          <p:cNvSpPr>
            <a:spLocks noChangeArrowheads="1"/>
          </p:cNvSpPr>
          <p:nvPr/>
        </p:nvSpPr>
        <p:spPr bwMode="auto">
          <a:xfrm>
            <a:off x="3665538" y="5449888"/>
            <a:ext cx="358775" cy="2889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900">
                <a:solidFill>
                  <a:srgbClr val="663300"/>
                </a:solidFill>
              </a:rPr>
              <a:t>F5</a:t>
            </a:r>
          </a:p>
        </p:txBody>
      </p:sp>
      <p:cxnSp>
        <p:nvCxnSpPr>
          <p:cNvPr id="35966" name="AutoShape 126"/>
          <p:cNvCxnSpPr>
            <a:cxnSpLocks noChangeShapeType="1"/>
            <a:stCxn id="35889" idx="0"/>
            <a:endCxn id="35963" idx="2"/>
          </p:cNvCxnSpPr>
          <p:nvPr/>
        </p:nvCxnSpPr>
        <p:spPr bwMode="auto">
          <a:xfrm flipV="1">
            <a:off x="4854575" y="5738813"/>
            <a:ext cx="574675" cy="4889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67" name="AutoShape 127"/>
          <p:cNvCxnSpPr>
            <a:cxnSpLocks noChangeShapeType="1"/>
            <a:stCxn id="35964" idx="3"/>
            <a:endCxn id="35963" idx="1"/>
          </p:cNvCxnSpPr>
          <p:nvPr/>
        </p:nvCxnSpPr>
        <p:spPr bwMode="auto">
          <a:xfrm>
            <a:off x="4816475" y="5594350"/>
            <a:ext cx="43338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68" name="AutoShape 128"/>
          <p:cNvCxnSpPr>
            <a:cxnSpLocks noChangeShapeType="1"/>
            <a:stCxn id="35964" idx="1"/>
            <a:endCxn id="35965" idx="3"/>
          </p:cNvCxnSpPr>
          <p:nvPr/>
        </p:nvCxnSpPr>
        <p:spPr bwMode="auto">
          <a:xfrm flipH="1">
            <a:off x="4024313" y="5594350"/>
            <a:ext cx="433387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69" name="AutoShape 129"/>
          <p:cNvCxnSpPr>
            <a:cxnSpLocks noChangeShapeType="1"/>
            <a:stCxn id="35965" idx="0"/>
            <a:endCxn id="35950" idx="2"/>
          </p:cNvCxnSpPr>
          <p:nvPr/>
        </p:nvCxnSpPr>
        <p:spPr bwMode="auto">
          <a:xfrm flipV="1">
            <a:off x="3844925" y="5016500"/>
            <a:ext cx="434975" cy="4333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4816475" y="5808663"/>
            <a:ext cx="407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 i="1"/>
              <a:t>P16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4762500" y="5376863"/>
            <a:ext cx="415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 i="1"/>
              <a:t>R30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4092575" y="5376863"/>
            <a:ext cx="415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 i="1"/>
              <a:t>R29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3808413" y="5087938"/>
            <a:ext cx="346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 i="1"/>
              <a:t>R6</a:t>
            </a:r>
          </a:p>
        </p:txBody>
      </p:sp>
      <p:sp>
        <p:nvSpPr>
          <p:cNvPr id="35974" name="Rectangle 134"/>
          <p:cNvSpPr>
            <a:spLocks noChangeArrowheads="1"/>
          </p:cNvSpPr>
          <p:nvPr/>
        </p:nvSpPr>
        <p:spPr bwMode="auto">
          <a:xfrm>
            <a:off x="1792288" y="4945063"/>
            <a:ext cx="8731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35975" name="Text Box 135"/>
          <p:cNvSpPr txBox="1">
            <a:spLocks noChangeArrowheads="1"/>
          </p:cNvSpPr>
          <p:nvPr/>
        </p:nvSpPr>
        <p:spPr bwMode="auto">
          <a:xfrm>
            <a:off x="2655888" y="45132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</a:t>
            </a:r>
          </a:p>
        </p:txBody>
      </p:sp>
      <p:sp>
        <p:nvSpPr>
          <p:cNvPr id="35976" name="Rectangle 136"/>
          <p:cNvSpPr>
            <a:spLocks noChangeArrowheads="1"/>
          </p:cNvSpPr>
          <p:nvPr/>
        </p:nvSpPr>
        <p:spPr bwMode="auto">
          <a:xfrm>
            <a:off x="136525" y="5305425"/>
            <a:ext cx="12160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E48 Place Name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“London”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1287463" y="5016500"/>
            <a:ext cx="454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</a:t>
            </a:r>
          </a:p>
        </p:txBody>
      </p:sp>
      <p:cxnSp>
        <p:nvCxnSpPr>
          <p:cNvPr id="35978" name="AutoShape 138"/>
          <p:cNvCxnSpPr>
            <a:cxnSpLocks noChangeShapeType="1"/>
            <a:stCxn id="35957" idx="1"/>
            <a:endCxn id="35974" idx="3"/>
          </p:cNvCxnSpPr>
          <p:nvPr/>
        </p:nvCxnSpPr>
        <p:spPr bwMode="auto">
          <a:xfrm flipH="1">
            <a:off x="2665413" y="4117975"/>
            <a:ext cx="855662" cy="10080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979" name="AutoShape 139"/>
          <p:cNvCxnSpPr>
            <a:cxnSpLocks noChangeShapeType="1"/>
            <a:stCxn id="35974" idx="1"/>
            <a:endCxn id="35976" idx="3"/>
          </p:cNvCxnSpPr>
          <p:nvPr/>
        </p:nvCxnSpPr>
        <p:spPr bwMode="auto">
          <a:xfrm flipH="1">
            <a:off x="1352550" y="5126038"/>
            <a:ext cx="439738" cy="3603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Rectangle 68"/>
          <p:cNvSpPr>
            <a:spLocks noChangeArrowheads="1"/>
          </p:cNvSpPr>
          <p:nvPr/>
        </p:nvSpPr>
        <p:spPr bwMode="auto">
          <a:xfrm>
            <a:off x="9497144" y="182706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9862717" y="3121819"/>
            <a:ext cx="279600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 (First Quarto version). English”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112" name="AutoShape 5"/>
          <p:cNvCxnSpPr>
            <a:cxnSpLocks noChangeShapeType="1"/>
            <a:stCxn id="35853" idx="0"/>
            <a:endCxn id="111" idx="1"/>
          </p:cNvCxnSpPr>
          <p:nvPr/>
        </p:nvCxnSpPr>
        <p:spPr bwMode="auto">
          <a:xfrm flipV="1">
            <a:off x="7800975" y="3373438"/>
            <a:ext cx="2061742" cy="1135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Text Box 10"/>
          <p:cNvSpPr txBox="1">
            <a:spLocks noChangeArrowheads="1"/>
          </p:cNvSpPr>
          <p:nvPr/>
        </p:nvSpPr>
        <p:spPr bwMode="auto">
          <a:xfrm>
            <a:off x="8824292" y="3806826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M according to EDM</a:t>
            </a:r>
            <a:endParaRPr lang="en-GB" baseline="-250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648450" y="3932238"/>
            <a:ext cx="23050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frbr:Expression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1657013" y="4656138"/>
            <a:ext cx="5048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“ger”</a:t>
            </a:r>
          </a:p>
        </p:txBody>
      </p:sp>
      <p:cxnSp>
        <p:nvCxnSpPr>
          <p:cNvPr id="11272" name="AutoShape 8"/>
          <p:cNvCxnSpPr>
            <a:cxnSpLocks noChangeShapeType="1"/>
            <a:stCxn id="11270" idx="3"/>
            <a:endCxn id="11271" idx="1"/>
          </p:cNvCxnSpPr>
          <p:nvPr/>
        </p:nvCxnSpPr>
        <p:spPr bwMode="auto">
          <a:xfrm>
            <a:off x="8953500" y="4113213"/>
            <a:ext cx="270351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145713" y="4656138"/>
            <a:ext cx="1009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dc:language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7788" y="4513263"/>
            <a:ext cx="30099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{von Schlegel, August Wilhelm; 1767-1845}</a:t>
            </a:r>
          </a:p>
        </p:txBody>
      </p:sp>
      <p:cxnSp>
        <p:nvCxnSpPr>
          <p:cNvPr id="11276" name="AutoShape 12"/>
          <p:cNvCxnSpPr>
            <a:cxnSpLocks noChangeShapeType="1"/>
            <a:stCxn id="11270" idx="1"/>
            <a:endCxn id="80" idx="3"/>
          </p:cNvCxnSpPr>
          <p:nvPr/>
        </p:nvCxnSpPr>
        <p:spPr bwMode="auto">
          <a:xfrm flipH="1" flipV="1">
            <a:off x="3412146" y="3468688"/>
            <a:ext cx="3236304" cy="643731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13"/>
          <p:cNvCxnSpPr>
            <a:cxnSpLocks noChangeShapeType="1"/>
            <a:stCxn id="11270" idx="1"/>
            <a:endCxn id="11275" idx="3"/>
          </p:cNvCxnSpPr>
          <p:nvPr/>
        </p:nvCxnSpPr>
        <p:spPr bwMode="auto">
          <a:xfrm flipH="1">
            <a:off x="3087688" y="4113213"/>
            <a:ext cx="3560762" cy="5810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AutoShape 14"/>
          <p:cNvCxnSpPr>
            <a:cxnSpLocks noChangeShapeType="1"/>
            <a:stCxn id="11284" idx="0"/>
            <a:endCxn id="11270" idx="2"/>
          </p:cNvCxnSpPr>
          <p:nvPr/>
        </p:nvCxnSpPr>
        <p:spPr bwMode="auto">
          <a:xfrm flipH="1" flipV="1">
            <a:off x="7800975" y="4292600"/>
            <a:ext cx="6350" cy="17319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AutoShape 15"/>
          <p:cNvCxnSpPr>
            <a:cxnSpLocks noChangeShapeType="1"/>
            <a:stCxn id="11285" idx="0"/>
            <a:endCxn id="11284" idx="2"/>
          </p:cNvCxnSpPr>
          <p:nvPr/>
        </p:nvCxnSpPr>
        <p:spPr bwMode="auto">
          <a:xfrm flipV="1">
            <a:off x="7802563" y="6384925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0" name="AutoShape 16"/>
          <p:cNvCxnSpPr>
            <a:cxnSpLocks noChangeShapeType="1"/>
            <a:stCxn id="11284" idx="3"/>
            <a:endCxn id="11291" idx="1"/>
          </p:cNvCxnSpPr>
          <p:nvPr/>
        </p:nvCxnSpPr>
        <p:spPr bwMode="auto">
          <a:xfrm>
            <a:off x="8782050" y="6204744"/>
            <a:ext cx="2371725" cy="138588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17"/>
          <p:cNvCxnSpPr>
            <a:cxnSpLocks noChangeShapeType="1"/>
            <a:stCxn id="11285" idx="1"/>
            <a:endCxn id="11296" idx="3"/>
          </p:cNvCxnSpPr>
          <p:nvPr/>
        </p:nvCxnSpPr>
        <p:spPr bwMode="auto">
          <a:xfrm flipH="1" flipV="1">
            <a:off x="4168775" y="7680325"/>
            <a:ext cx="2874963" cy="396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952875" y="422433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dc:contributor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832600" y="6024563"/>
            <a:ext cx="19494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frbr:Manifestation</a:t>
            </a:r>
            <a:endParaRPr lang="en-GB" sz="1200" dirty="0">
              <a:solidFill>
                <a:srgbClr val="663300"/>
              </a:solidFill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043738" y="7896225"/>
            <a:ext cx="15176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edm:PhysicalThing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769225" y="5087938"/>
            <a:ext cx="1357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edm:incorporates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769225" y="7248525"/>
            <a:ext cx="1044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edm:realizes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504950" y="5592763"/>
            <a:ext cx="15049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{Berlin: Reimer}</a:t>
            </a:r>
          </a:p>
        </p:txBody>
      </p:sp>
      <p:cxnSp>
        <p:nvCxnSpPr>
          <p:cNvPr id="11289" name="AutoShape 25"/>
          <p:cNvCxnSpPr>
            <a:cxnSpLocks noChangeShapeType="1"/>
            <a:stCxn id="11284" idx="1"/>
            <a:endCxn id="11288" idx="3"/>
          </p:cNvCxnSpPr>
          <p:nvPr/>
        </p:nvCxnSpPr>
        <p:spPr bwMode="auto">
          <a:xfrm flipH="1" flipV="1">
            <a:off x="3009900" y="5773738"/>
            <a:ext cx="3822700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097338" y="5664200"/>
            <a:ext cx="10017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dc:publisher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1153775" y="7410450"/>
            <a:ext cx="14398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edm:TimeSpan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{1844}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1155363" y="7913687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“1844.”</a:t>
            </a:r>
          </a:p>
        </p:txBody>
      </p:sp>
      <p:cxnSp>
        <p:nvCxnSpPr>
          <p:cNvPr id="11293" name="AutoShape 29"/>
          <p:cNvCxnSpPr>
            <a:cxnSpLocks noChangeShapeType="1"/>
            <a:stCxn id="11284" idx="3"/>
            <a:endCxn id="11292" idx="1"/>
          </p:cNvCxnSpPr>
          <p:nvPr/>
        </p:nvCxnSpPr>
        <p:spPr bwMode="auto">
          <a:xfrm>
            <a:off x="8782050" y="6204744"/>
            <a:ext cx="2373313" cy="18891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456113" y="8472488"/>
            <a:ext cx="1008062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[Ar 3129]</a:t>
            </a:r>
          </a:p>
        </p:txBody>
      </p:sp>
      <p:cxnSp>
        <p:nvCxnSpPr>
          <p:cNvPr id="11295" name="AutoShape 31"/>
          <p:cNvCxnSpPr>
            <a:cxnSpLocks noChangeShapeType="1"/>
            <a:stCxn id="11285" idx="1"/>
            <a:endCxn id="11294" idx="3"/>
          </p:cNvCxnSpPr>
          <p:nvPr/>
        </p:nvCxnSpPr>
        <p:spPr bwMode="auto">
          <a:xfrm flipH="1">
            <a:off x="5464175" y="8077200"/>
            <a:ext cx="1579563" cy="61118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2079625" y="7464425"/>
            <a:ext cx="2089150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edm:Place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{Ghent University Library}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600575" y="7537450"/>
            <a:ext cx="156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edm:currentLocation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184900" y="8256588"/>
            <a:ext cx="960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dc:identifier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10607056" y="5381625"/>
            <a:ext cx="194468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“Shakespeare’s Hamlet /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übersetzt von Aug.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Wilh. Schlegel. ;”</a:t>
            </a:r>
          </a:p>
        </p:txBody>
      </p:sp>
      <p:cxnSp>
        <p:nvCxnSpPr>
          <p:cNvPr id="11300" name="AutoShape 36"/>
          <p:cNvCxnSpPr>
            <a:cxnSpLocks noChangeShapeType="1"/>
            <a:stCxn id="11284" idx="3"/>
            <a:endCxn id="11299" idx="1"/>
          </p:cNvCxnSpPr>
          <p:nvPr/>
        </p:nvCxnSpPr>
        <p:spPr bwMode="auto">
          <a:xfrm flipV="1">
            <a:off x="8782050" y="5633244"/>
            <a:ext cx="1825006" cy="5715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11110121" y="5965825"/>
            <a:ext cx="1439862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“Monograph/item”</a:t>
            </a:r>
          </a:p>
        </p:txBody>
      </p:sp>
      <p:cxnSp>
        <p:nvCxnSpPr>
          <p:cNvPr id="11304" name="AutoShape 40"/>
          <p:cNvCxnSpPr>
            <a:cxnSpLocks noChangeShapeType="1"/>
            <a:stCxn id="11284" idx="3"/>
            <a:endCxn id="11303" idx="1"/>
          </p:cNvCxnSpPr>
          <p:nvPr/>
        </p:nvCxnSpPr>
        <p:spPr bwMode="auto">
          <a:xfrm flipV="1">
            <a:off x="8782050" y="6146007"/>
            <a:ext cx="2328071" cy="587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9771856" y="5937250"/>
            <a:ext cx="1120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dc:description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10936288" y="8589963"/>
            <a:ext cx="1152525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“16°; 168 p.;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Regular print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reproduction”</a:t>
            </a:r>
          </a:p>
        </p:txBody>
      </p:sp>
      <p:cxnSp>
        <p:nvCxnSpPr>
          <p:cNvPr id="11307" name="AutoShape 43"/>
          <p:cNvCxnSpPr>
            <a:cxnSpLocks noChangeShapeType="1"/>
            <a:stCxn id="11284" idx="3"/>
            <a:endCxn id="11306" idx="1"/>
          </p:cNvCxnSpPr>
          <p:nvPr/>
        </p:nvCxnSpPr>
        <p:spPr bwMode="auto">
          <a:xfrm>
            <a:off x="8782050" y="6204744"/>
            <a:ext cx="2154238" cy="274558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11203955" y="6952456"/>
            <a:ext cx="10080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{text}</a:t>
            </a:r>
          </a:p>
        </p:txBody>
      </p:sp>
      <p:cxnSp>
        <p:nvCxnSpPr>
          <p:cNvPr id="11309" name="AutoShape 45"/>
          <p:cNvCxnSpPr>
            <a:cxnSpLocks noChangeShapeType="1"/>
            <a:stCxn id="11284" idx="3"/>
            <a:endCxn id="11308" idx="1"/>
          </p:cNvCxnSpPr>
          <p:nvPr/>
        </p:nvCxnSpPr>
        <p:spPr bwMode="auto">
          <a:xfrm>
            <a:off x="8782050" y="6204744"/>
            <a:ext cx="2421905" cy="92789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9971883" y="6685756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edm:hasType</a:t>
            </a:r>
            <a:endParaRPr lang="en-GB" sz="1200" i="1" dirty="0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9459912" y="559276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dc:title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9906001" y="7175500"/>
            <a:ext cx="1274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dcterms:created</a:t>
            </a:r>
            <a:endParaRPr lang="en-GB" sz="1200" i="1" dirty="0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9929192" y="7694314"/>
            <a:ext cx="1274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dcterms:created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10336213" y="81462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dc:format</a:t>
            </a:r>
          </a:p>
        </p:txBody>
      </p:sp>
      <p:cxnSp>
        <p:nvCxnSpPr>
          <p:cNvPr id="11334" name="AutoShape 70"/>
          <p:cNvCxnSpPr>
            <a:cxnSpLocks noChangeShapeType="1"/>
            <a:stCxn id="11335" idx="0"/>
            <a:endCxn id="11285" idx="2"/>
          </p:cNvCxnSpPr>
          <p:nvPr/>
        </p:nvCxnSpPr>
        <p:spPr bwMode="auto">
          <a:xfrm flipH="1" flipV="1">
            <a:off x="7802563" y="8256588"/>
            <a:ext cx="2093912" cy="720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9137650" y="8977313"/>
            <a:ext cx="151765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edm:ProvidedCHO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8705850" y="8401050"/>
            <a:ext cx="15840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[also instantiated as]</a:t>
            </a:r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11080750" y="6438900"/>
            <a:ext cx="1512888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skos:Concept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{Language Material}</a:t>
            </a:r>
          </a:p>
        </p:txBody>
      </p:sp>
      <p:cxnSp>
        <p:nvCxnSpPr>
          <p:cNvPr id="11338" name="AutoShape 74"/>
          <p:cNvCxnSpPr>
            <a:cxnSpLocks noChangeShapeType="1"/>
            <a:stCxn id="11284" idx="3"/>
            <a:endCxn id="11337" idx="1"/>
          </p:cNvCxnSpPr>
          <p:nvPr/>
        </p:nvCxnSpPr>
        <p:spPr bwMode="auto">
          <a:xfrm>
            <a:off x="8782050" y="6204744"/>
            <a:ext cx="2298700" cy="414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9787731" y="6247606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edm:hasType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496888" y="1884363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edm:Agent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{Shakespeare, William: 1546-1616}</a:t>
            </a:r>
          </a:p>
        </p:txBody>
      </p:sp>
      <p:cxnSp>
        <p:nvCxnSpPr>
          <p:cNvPr id="67" name="AutoShape 26"/>
          <p:cNvCxnSpPr>
            <a:cxnSpLocks noChangeShapeType="1"/>
            <a:stCxn id="72" idx="1"/>
            <a:endCxn id="66" idx="3"/>
          </p:cNvCxnSpPr>
          <p:nvPr/>
        </p:nvCxnSpPr>
        <p:spPr bwMode="auto">
          <a:xfrm flipH="1">
            <a:off x="3009900" y="2063750"/>
            <a:ext cx="3540918" cy="794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110015" y="1789906"/>
            <a:ext cx="860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dc:creator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352178" y="233818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0" name="AutoShape 69"/>
          <p:cNvCxnSpPr>
            <a:cxnSpLocks noChangeShapeType="1"/>
            <a:stCxn id="72" idx="1"/>
            <a:endCxn id="69" idx="3"/>
          </p:cNvCxnSpPr>
          <p:nvPr/>
        </p:nvCxnSpPr>
        <p:spPr bwMode="auto">
          <a:xfrm flipH="1">
            <a:off x="3519787" y="2063750"/>
            <a:ext cx="3031031" cy="52605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 Box 88"/>
          <p:cNvSpPr txBox="1">
            <a:spLocks noChangeArrowheads="1"/>
          </p:cNvSpPr>
          <p:nvPr/>
        </p:nvSpPr>
        <p:spPr bwMode="auto">
          <a:xfrm>
            <a:off x="3856831" y="2219733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6550818" y="1883568"/>
            <a:ext cx="25130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err="1" smtClean="0">
                <a:solidFill>
                  <a:srgbClr val="663300"/>
                </a:solidFill>
              </a:rPr>
              <a:t>edm:InformationResource</a:t>
            </a:r>
            <a:endParaRPr lang="en-GB" sz="1200" dirty="0" smtClean="0">
              <a:solidFill>
                <a:srgbClr val="663300"/>
              </a:solidFill>
            </a:endParaRPr>
          </a:p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URI </a:t>
            </a:r>
            <a:r>
              <a:rPr lang="en-GB" sz="1200" dirty="0" err="1" smtClean="0">
                <a:solidFill>
                  <a:srgbClr val="663300"/>
                </a:solidFill>
              </a:rPr>
              <a:t>frbr:Work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73" name="AutoShape 99"/>
          <p:cNvCxnSpPr>
            <a:cxnSpLocks noChangeShapeType="1"/>
            <a:stCxn id="11270" idx="0"/>
            <a:endCxn id="72" idx="2"/>
          </p:cNvCxnSpPr>
          <p:nvPr/>
        </p:nvCxnSpPr>
        <p:spPr bwMode="auto">
          <a:xfrm flipV="1">
            <a:off x="7800975" y="2243931"/>
            <a:ext cx="6350" cy="16883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 Box 105"/>
          <p:cNvSpPr txBox="1">
            <a:spLocks noChangeArrowheads="1"/>
          </p:cNvSpPr>
          <p:nvPr/>
        </p:nvSpPr>
        <p:spPr bwMode="auto">
          <a:xfrm>
            <a:off x="7789727" y="2797176"/>
            <a:ext cx="1562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 smtClean="0"/>
              <a:t>dcterms:isVersionOf</a:t>
            </a:r>
            <a:endParaRPr lang="en-GB" sz="1200" i="1" dirty="0"/>
          </a:p>
        </p:txBody>
      </p:sp>
      <p:sp>
        <p:nvSpPr>
          <p:cNvPr id="79" name="Text Box 47"/>
          <p:cNvSpPr txBox="1">
            <a:spLocks noChangeArrowheads="1"/>
          </p:cNvSpPr>
          <p:nvPr/>
        </p:nvSpPr>
        <p:spPr bwMode="auto">
          <a:xfrm>
            <a:off x="4598194" y="3444875"/>
            <a:ext cx="62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 err="1"/>
              <a:t>dc:title</a:t>
            </a:r>
            <a:endParaRPr lang="en-GB" sz="1200" i="1" dirty="0"/>
          </a:p>
        </p:txBody>
      </p:sp>
      <p:sp>
        <p:nvSpPr>
          <p:cNvPr id="80" name="Rectangle 68"/>
          <p:cNvSpPr>
            <a:spLocks noChangeArrowheads="1"/>
          </p:cNvSpPr>
          <p:nvPr/>
        </p:nvSpPr>
        <p:spPr bwMode="auto">
          <a:xfrm>
            <a:off x="459818" y="3217069"/>
            <a:ext cx="295232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German (Schlegel)”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600"/>
              <a:t>Example M according to FRBR</a:t>
            </a:r>
            <a:r>
              <a:rPr lang="en-GB" sz="5600" baseline="-25000"/>
              <a:t>OO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648450" y="4508500"/>
            <a:ext cx="23050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F22 Self-Contained Expression</a:t>
            </a:r>
          </a:p>
        </p:txBody>
      </p:sp>
      <p:cxnSp>
        <p:nvCxnSpPr>
          <p:cNvPr id="37902" name="AutoShape 14"/>
          <p:cNvCxnSpPr>
            <a:cxnSpLocks noChangeShapeType="1"/>
            <a:stCxn id="84" idx="2"/>
            <a:endCxn id="37901" idx="0"/>
          </p:cNvCxnSpPr>
          <p:nvPr/>
        </p:nvCxnSpPr>
        <p:spPr bwMode="auto">
          <a:xfrm>
            <a:off x="7789069" y="2260600"/>
            <a:ext cx="11906" cy="2247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7729538" y="3576638"/>
            <a:ext cx="126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R3 is realised in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9280525" y="4508500"/>
            <a:ext cx="15843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E33 Linguistic Object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8983663" y="455136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b="1"/>
              <a:t>=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1657013" y="5232400"/>
            <a:ext cx="1081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E56 Language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{ger}</a:t>
            </a:r>
          </a:p>
        </p:txBody>
      </p:sp>
      <p:cxnSp>
        <p:nvCxnSpPr>
          <p:cNvPr id="37907" name="AutoShape 19"/>
          <p:cNvCxnSpPr>
            <a:cxnSpLocks noChangeShapeType="1"/>
            <a:stCxn id="37904" idx="3"/>
            <a:endCxn id="37906" idx="1"/>
          </p:cNvCxnSpPr>
          <p:nvPr/>
        </p:nvCxnSpPr>
        <p:spPr bwMode="auto">
          <a:xfrm>
            <a:off x="10864850" y="4689475"/>
            <a:ext cx="792163" cy="7239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1115675" y="4814888"/>
            <a:ext cx="1406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P72 has language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024313" y="4008438"/>
            <a:ext cx="18002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F28 Expression Creation</a:t>
            </a:r>
          </a:p>
        </p:txBody>
      </p:sp>
      <p:cxnSp>
        <p:nvCxnSpPr>
          <p:cNvPr id="37910" name="AutoShape 22"/>
          <p:cNvCxnSpPr>
            <a:cxnSpLocks noChangeShapeType="1"/>
            <a:stCxn id="37909" idx="3"/>
            <a:endCxn id="37901" idx="1"/>
          </p:cNvCxnSpPr>
          <p:nvPr/>
        </p:nvCxnSpPr>
        <p:spPr bwMode="auto">
          <a:xfrm>
            <a:off x="5824538" y="4189413"/>
            <a:ext cx="823912" cy="5000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5965825" y="4165600"/>
            <a:ext cx="1011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R17 created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279400" y="4800600"/>
            <a:ext cx="1800225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{von Schlegel, August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Wilhelm; 1767-1845}</a:t>
            </a:r>
          </a:p>
        </p:txBody>
      </p:sp>
      <p:cxnSp>
        <p:nvCxnSpPr>
          <p:cNvPr id="37915" name="AutoShape 27"/>
          <p:cNvCxnSpPr>
            <a:cxnSpLocks noChangeShapeType="1"/>
            <a:stCxn id="37909" idx="1"/>
            <a:endCxn id="37913" idx="3"/>
          </p:cNvCxnSpPr>
          <p:nvPr/>
        </p:nvCxnSpPr>
        <p:spPr bwMode="auto">
          <a:xfrm flipH="1">
            <a:off x="2079625" y="4189413"/>
            <a:ext cx="1944688" cy="90011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3592513" y="508793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{translator}</a:t>
            </a:r>
          </a:p>
        </p:txBody>
      </p:sp>
      <p:cxnSp>
        <p:nvCxnSpPr>
          <p:cNvPr id="37919" name="AutoShape 31"/>
          <p:cNvCxnSpPr>
            <a:cxnSpLocks noChangeShapeType="1"/>
            <a:stCxn id="37928" idx="5"/>
            <a:endCxn id="37917" idx="1"/>
          </p:cNvCxnSpPr>
          <p:nvPr/>
        </p:nvCxnSpPr>
        <p:spPr bwMode="auto">
          <a:xfrm>
            <a:off x="3211513" y="4637088"/>
            <a:ext cx="381000" cy="6318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0" name="AutoShape 32"/>
          <p:cNvCxnSpPr>
            <a:cxnSpLocks noChangeShapeType="1"/>
            <a:stCxn id="37933" idx="0"/>
            <a:endCxn id="37901" idx="2"/>
          </p:cNvCxnSpPr>
          <p:nvPr/>
        </p:nvCxnSpPr>
        <p:spPr bwMode="auto">
          <a:xfrm flipH="1" flipV="1">
            <a:off x="7800975" y="4868863"/>
            <a:ext cx="6350" cy="1731962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1" name="AutoShape 33"/>
          <p:cNvCxnSpPr>
            <a:cxnSpLocks noChangeShapeType="1"/>
            <a:stCxn id="37934" idx="0"/>
            <a:endCxn id="37933" idx="2"/>
          </p:cNvCxnSpPr>
          <p:nvPr/>
        </p:nvCxnSpPr>
        <p:spPr bwMode="auto">
          <a:xfrm flipV="1">
            <a:off x="7802563" y="6961188"/>
            <a:ext cx="4762" cy="15113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2" name="AutoShape 34"/>
          <p:cNvCxnSpPr>
            <a:cxnSpLocks noChangeShapeType="1"/>
            <a:stCxn id="37937" idx="3"/>
            <a:endCxn id="37933" idx="1"/>
          </p:cNvCxnSpPr>
          <p:nvPr/>
        </p:nvCxnSpPr>
        <p:spPr bwMode="auto">
          <a:xfrm>
            <a:off x="5686425" y="6350000"/>
            <a:ext cx="1146175" cy="4318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3" name="AutoShape 35"/>
          <p:cNvCxnSpPr>
            <a:cxnSpLocks noChangeShapeType="1"/>
            <a:stCxn id="37937" idx="1"/>
            <a:endCxn id="37942" idx="3"/>
          </p:cNvCxnSpPr>
          <p:nvPr/>
        </p:nvCxnSpPr>
        <p:spPr bwMode="auto">
          <a:xfrm flipH="1">
            <a:off x="2944813" y="6350000"/>
            <a:ext cx="1152525" cy="64770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4" name="AutoShape 36"/>
          <p:cNvCxnSpPr>
            <a:cxnSpLocks noChangeShapeType="1"/>
            <a:stCxn id="37942" idx="1"/>
            <a:endCxn id="37944" idx="3"/>
          </p:cNvCxnSpPr>
          <p:nvPr/>
        </p:nvCxnSpPr>
        <p:spPr bwMode="auto">
          <a:xfrm flipH="1">
            <a:off x="830263" y="6997700"/>
            <a:ext cx="890587" cy="14446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5" name="AutoShape 37"/>
          <p:cNvCxnSpPr>
            <a:cxnSpLocks noChangeShapeType="1"/>
            <a:stCxn id="37934" idx="1"/>
            <a:endCxn id="37949" idx="3"/>
          </p:cNvCxnSpPr>
          <p:nvPr/>
        </p:nvCxnSpPr>
        <p:spPr bwMode="auto">
          <a:xfrm flipH="1" flipV="1">
            <a:off x="5967413" y="7969250"/>
            <a:ext cx="1512887" cy="6842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26" name="AutoShape 38"/>
          <p:cNvCxnSpPr>
            <a:cxnSpLocks noChangeShapeType="1"/>
            <a:stCxn id="37949" idx="1"/>
            <a:endCxn id="37952" idx="3"/>
          </p:cNvCxnSpPr>
          <p:nvPr/>
        </p:nvCxnSpPr>
        <p:spPr bwMode="auto">
          <a:xfrm flipH="1">
            <a:off x="4168775" y="7969250"/>
            <a:ext cx="1008063" cy="2873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3087688" y="451326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2368550" y="4152900"/>
            <a:ext cx="1417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3305175" y="4729163"/>
            <a:ext cx="5810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P14.1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6832600" y="6600825"/>
            <a:ext cx="194945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F24 Publication Expression</a:t>
            </a: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80300" y="8472488"/>
            <a:ext cx="6445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F5 Item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7769225" y="5664200"/>
            <a:ext cx="1339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R14 incorporates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769225" y="7824788"/>
            <a:ext cx="876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R6 carries</a:t>
            </a: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4097338" y="6169025"/>
            <a:ext cx="1589087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F30 Publication Event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5894388" y="6254750"/>
            <a:ext cx="1011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R24 created</a:t>
            </a:r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1000125" y="6169025"/>
            <a:ext cx="121761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{Berlin: Reimer}</a:t>
            </a:r>
          </a:p>
        </p:txBody>
      </p:sp>
      <p:cxnSp>
        <p:nvCxnSpPr>
          <p:cNvPr id="37940" name="AutoShape 52"/>
          <p:cNvCxnSpPr>
            <a:cxnSpLocks noChangeShapeType="1"/>
            <a:stCxn id="37937" idx="1"/>
            <a:endCxn id="37939" idx="3"/>
          </p:cNvCxnSpPr>
          <p:nvPr/>
        </p:nvCxnSpPr>
        <p:spPr bwMode="auto">
          <a:xfrm flipH="1">
            <a:off x="2217738" y="6350000"/>
            <a:ext cx="1879600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2462213" y="609758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1720850" y="6816725"/>
            <a:ext cx="1223963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E52 Time-Span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3305175" y="6672263"/>
            <a:ext cx="13668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 has time-span</a:t>
            </a:r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38100" y="6961188"/>
            <a:ext cx="792163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E50 Date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“1844”</a:t>
            </a:r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207963" y="7753350"/>
            <a:ext cx="936625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“1844”</a:t>
            </a:r>
          </a:p>
        </p:txBody>
      </p:sp>
      <p:cxnSp>
        <p:nvCxnSpPr>
          <p:cNvPr id="37946" name="AutoShape 58"/>
          <p:cNvCxnSpPr>
            <a:cxnSpLocks noChangeShapeType="1"/>
            <a:stCxn id="37942" idx="1"/>
            <a:endCxn id="37945" idx="3"/>
          </p:cNvCxnSpPr>
          <p:nvPr/>
        </p:nvCxnSpPr>
        <p:spPr bwMode="auto">
          <a:xfrm flipH="1">
            <a:off x="1144588" y="6997700"/>
            <a:ext cx="576262" cy="9366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798513" y="6648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P78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1287463" y="7392988"/>
            <a:ext cx="995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5176838" y="7753350"/>
            <a:ext cx="790575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E53 Place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4456113" y="8977313"/>
            <a:ext cx="1008062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E42 Identifier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“Ar 3129”</a:t>
            </a:r>
          </a:p>
        </p:txBody>
      </p:sp>
      <p:cxnSp>
        <p:nvCxnSpPr>
          <p:cNvPr id="37951" name="AutoShape 63"/>
          <p:cNvCxnSpPr>
            <a:cxnSpLocks noChangeShapeType="1"/>
            <a:stCxn id="37934" idx="1"/>
            <a:endCxn id="37950" idx="3"/>
          </p:cNvCxnSpPr>
          <p:nvPr/>
        </p:nvCxnSpPr>
        <p:spPr bwMode="auto">
          <a:xfrm flipH="1">
            <a:off x="5464175" y="8653463"/>
            <a:ext cx="2016125" cy="53975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2224088" y="8040688"/>
            <a:ext cx="1944687" cy="431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E44 Place Appellation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“Ghent University Library”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6184900" y="78978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P55 has</a:t>
            </a:r>
            <a:br>
              <a:rPr lang="en-GB" sz="1200" i="1"/>
            </a:br>
            <a:r>
              <a:rPr lang="en-GB" sz="1200" i="1"/>
              <a:t>current location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4168775" y="7537450"/>
            <a:ext cx="99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P87 is</a:t>
            </a:r>
            <a:br>
              <a:rPr lang="en-GB" sz="1200" i="1"/>
            </a:br>
            <a:r>
              <a:rPr lang="en-GB" sz="1200" i="1"/>
              <a:t>identified by</a:t>
            </a:r>
          </a:p>
        </p:txBody>
      </p:sp>
      <p:sp>
        <p:nvSpPr>
          <p:cNvPr id="37955" name="Text Box 67"/>
          <p:cNvSpPr txBox="1">
            <a:spLocks noChangeArrowheads="1"/>
          </p:cNvSpPr>
          <p:nvPr/>
        </p:nvSpPr>
        <p:spPr bwMode="auto">
          <a:xfrm>
            <a:off x="5680075" y="8545513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P48 has preferred</a:t>
            </a:r>
            <a:br>
              <a:rPr lang="en-GB" sz="1200" i="1"/>
            </a:br>
            <a:r>
              <a:rPr lang="en-GB" sz="1200" i="1"/>
              <a:t>identifier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10793413" y="6456363"/>
            <a:ext cx="1871662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E35 Title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“Shakespeare’s Hamlet / 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übersetzt von Aug.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Wilh. Schlegel. ;”</a:t>
            </a:r>
          </a:p>
        </p:txBody>
      </p:sp>
      <p:cxnSp>
        <p:nvCxnSpPr>
          <p:cNvPr id="37957" name="AutoShape 69"/>
          <p:cNvCxnSpPr>
            <a:cxnSpLocks noChangeShapeType="1"/>
            <a:stCxn id="37933" idx="3"/>
            <a:endCxn id="37956" idx="1"/>
          </p:cNvCxnSpPr>
          <p:nvPr/>
        </p:nvCxnSpPr>
        <p:spPr bwMode="auto">
          <a:xfrm>
            <a:off x="8782050" y="6781800"/>
            <a:ext cx="2011363" cy="14287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58" name="Text Box 70"/>
          <p:cNvSpPr txBox="1">
            <a:spLocks noChangeArrowheads="1"/>
          </p:cNvSpPr>
          <p:nvPr/>
        </p:nvSpPr>
        <p:spPr bwMode="auto">
          <a:xfrm>
            <a:off x="9282113" y="6550025"/>
            <a:ext cx="1104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P102 has title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11217275" y="8180388"/>
            <a:ext cx="1016000" cy="800100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E62 String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“16°; 168 p.;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Regular print</a:t>
            </a:r>
            <a:br>
              <a:rPr lang="en-GB" sz="1200">
                <a:solidFill>
                  <a:srgbClr val="663300"/>
                </a:solidFill>
              </a:rPr>
            </a:br>
            <a:r>
              <a:rPr lang="en-GB" sz="1200">
                <a:solidFill>
                  <a:srgbClr val="663300"/>
                </a:solidFill>
              </a:rPr>
              <a:t>reproduction”</a:t>
            </a:r>
          </a:p>
        </p:txBody>
      </p:sp>
      <p:cxnSp>
        <p:nvCxnSpPr>
          <p:cNvPr id="37963" name="AutoShape 75"/>
          <p:cNvCxnSpPr>
            <a:cxnSpLocks noChangeShapeType="1"/>
            <a:stCxn id="37933" idx="3"/>
            <a:endCxn id="37962" idx="1"/>
          </p:cNvCxnSpPr>
          <p:nvPr/>
        </p:nvCxnSpPr>
        <p:spPr bwMode="auto">
          <a:xfrm>
            <a:off x="8782050" y="6781800"/>
            <a:ext cx="2435225" cy="1798638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4" name="Text Box 76"/>
          <p:cNvSpPr txBox="1">
            <a:spLocks noChangeArrowheads="1"/>
          </p:cNvSpPr>
          <p:nvPr/>
        </p:nvSpPr>
        <p:spPr bwMode="auto">
          <a:xfrm>
            <a:off x="9929813" y="753745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 has note</a:t>
            </a:r>
          </a:p>
        </p:txBody>
      </p:sp>
      <p:sp>
        <p:nvSpPr>
          <p:cNvPr id="37967" name="Text Box 79"/>
          <p:cNvSpPr txBox="1">
            <a:spLocks noChangeArrowheads="1"/>
          </p:cNvSpPr>
          <p:nvPr/>
        </p:nvSpPr>
        <p:spPr bwMode="auto">
          <a:xfrm>
            <a:off x="8129588" y="7356475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9785350" y="8689975"/>
            <a:ext cx="863600" cy="3603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{description}</a:t>
            </a:r>
          </a:p>
        </p:txBody>
      </p:sp>
      <p:cxnSp>
        <p:nvCxnSpPr>
          <p:cNvPr id="37969" name="AutoShape 81"/>
          <p:cNvCxnSpPr>
            <a:cxnSpLocks noChangeShapeType="1"/>
            <a:stCxn id="37970" idx="3"/>
            <a:endCxn id="37968" idx="0"/>
          </p:cNvCxnSpPr>
          <p:nvPr/>
        </p:nvCxnSpPr>
        <p:spPr bwMode="auto">
          <a:xfrm flipH="1">
            <a:off x="10217150" y="8237538"/>
            <a:ext cx="381000" cy="45243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0" name="Oval 82"/>
          <p:cNvSpPr>
            <a:spLocks noChangeArrowheads="1"/>
          </p:cNvSpPr>
          <p:nvPr/>
        </p:nvSpPr>
        <p:spPr bwMode="auto">
          <a:xfrm>
            <a:off x="10577513" y="8113713"/>
            <a:ext cx="144462" cy="144462"/>
          </a:xfrm>
          <a:prstGeom prst="ellipse">
            <a:avLst/>
          </a:prstGeom>
          <a:solidFill>
            <a:srgbClr val="FFFFCC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7971" name="Text Box 83"/>
          <p:cNvSpPr txBox="1">
            <a:spLocks noChangeArrowheads="1"/>
          </p:cNvSpPr>
          <p:nvPr/>
        </p:nvSpPr>
        <p:spPr bwMode="auto">
          <a:xfrm>
            <a:off x="10072688" y="8256588"/>
            <a:ext cx="496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P3.1</a:t>
            </a:r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8705850" y="8075613"/>
            <a:ext cx="1295400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{Monograph/item}</a:t>
            </a:r>
          </a:p>
        </p:txBody>
      </p:sp>
      <p:cxnSp>
        <p:nvCxnSpPr>
          <p:cNvPr id="37973" name="AutoShape 85"/>
          <p:cNvCxnSpPr>
            <a:cxnSpLocks noChangeShapeType="1"/>
            <a:stCxn id="37933" idx="3"/>
            <a:endCxn id="37972" idx="0"/>
          </p:cNvCxnSpPr>
          <p:nvPr/>
        </p:nvCxnSpPr>
        <p:spPr bwMode="auto">
          <a:xfrm>
            <a:off x="8782050" y="6781800"/>
            <a:ext cx="571500" cy="1293813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96" name="WordArt 108"/>
          <p:cNvSpPr>
            <a:spLocks noChangeArrowheads="1" noChangeShapeType="1" noTextEdit="1"/>
          </p:cNvSpPr>
          <p:nvPr/>
        </p:nvSpPr>
        <p:spPr bwMode="auto">
          <a:xfrm>
            <a:off x="7696200" y="8761413"/>
            <a:ext cx="431800" cy="65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600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fr-FR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</a:t>
            </a:r>
          </a:p>
        </p:txBody>
      </p:sp>
      <p:sp>
        <p:nvSpPr>
          <p:cNvPr id="37997" name="Text Box 109"/>
          <p:cNvSpPr txBox="1">
            <a:spLocks noChangeArrowheads="1"/>
          </p:cNvSpPr>
          <p:nvPr/>
        </p:nvSpPr>
        <p:spPr bwMode="auto">
          <a:xfrm>
            <a:off x="9942513" y="5232400"/>
            <a:ext cx="995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P2 has type</a:t>
            </a:r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>
            <a:off x="9569450" y="5664200"/>
            <a:ext cx="1655763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E55 Type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{Language Material}</a:t>
            </a:r>
          </a:p>
          <a:p>
            <a:pPr algn="ctr" defTabSz="1279525"/>
            <a:r>
              <a:rPr lang="en-GB" sz="1200">
                <a:solidFill>
                  <a:srgbClr val="663300"/>
                </a:solidFill>
              </a:rPr>
              <a:t>{text}</a:t>
            </a:r>
          </a:p>
        </p:txBody>
      </p:sp>
      <p:cxnSp>
        <p:nvCxnSpPr>
          <p:cNvPr id="37999" name="AutoShape 111"/>
          <p:cNvCxnSpPr>
            <a:cxnSpLocks noChangeShapeType="1"/>
            <a:stCxn id="37901" idx="3"/>
            <a:endCxn id="37998" idx="0"/>
          </p:cNvCxnSpPr>
          <p:nvPr/>
        </p:nvCxnSpPr>
        <p:spPr bwMode="auto">
          <a:xfrm>
            <a:off x="8953500" y="4689475"/>
            <a:ext cx="1444625" cy="974725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7285038" y="1900238"/>
            <a:ext cx="100806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 smtClean="0">
                <a:solidFill>
                  <a:srgbClr val="663300"/>
                </a:solidFill>
              </a:rPr>
              <a:t>F15 Complex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Work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85" name="AutoShape 5"/>
          <p:cNvCxnSpPr>
            <a:cxnSpLocks noChangeShapeType="1"/>
            <a:stCxn id="84" idx="3"/>
            <a:endCxn id="93" idx="1"/>
          </p:cNvCxnSpPr>
          <p:nvPr/>
        </p:nvCxnSpPr>
        <p:spPr bwMode="auto">
          <a:xfrm flipV="1">
            <a:off x="8293100" y="2078683"/>
            <a:ext cx="1204044" cy="1736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4205288" y="1900238"/>
            <a:ext cx="1584325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>
                <a:solidFill>
                  <a:srgbClr val="663300"/>
                </a:solidFill>
              </a:rPr>
              <a:t>F27 Work Conception</a:t>
            </a:r>
          </a:p>
        </p:txBody>
      </p:sp>
      <p:cxnSp>
        <p:nvCxnSpPr>
          <p:cNvPr id="87" name="AutoShape 7"/>
          <p:cNvCxnSpPr>
            <a:cxnSpLocks noChangeShapeType="1"/>
            <a:stCxn id="86" idx="3"/>
            <a:endCxn id="84" idx="1"/>
          </p:cNvCxnSpPr>
          <p:nvPr/>
        </p:nvCxnSpPr>
        <p:spPr bwMode="auto">
          <a:xfrm>
            <a:off x="5789613" y="2081213"/>
            <a:ext cx="1495425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"/>
          <p:cNvSpPr>
            <a:spLocks noChangeArrowheads="1"/>
          </p:cNvSpPr>
          <p:nvPr/>
        </p:nvSpPr>
        <p:spPr bwMode="auto">
          <a:xfrm>
            <a:off x="58738" y="1900238"/>
            <a:ext cx="2513012" cy="360362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E39 Actor</a:t>
            </a:r>
          </a:p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{Shakespeare, </a:t>
            </a:r>
            <a:r>
              <a:rPr lang="en-GB" sz="1200" dirty="0" smtClean="0">
                <a:solidFill>
                  <a:srgbClr val="663300"/>
                </a:solidFill>
              </a:rPr>
              <a:t>William, </a:t>
            </a:r>
            <a:r>
              <a:rPr lang="en-GB" sz="1200" dirty="0">
                <a:solidFill>
                  <a:srgbClr val="663300"/>
                </a:solidFill>
              </a:rPr>
              <a:t>1546-1616}</a:t>
            </a:r>
          </a:p>
        </p:txBody>
      </p:sp>
      <p:cxnSp>
        <p:nvCxnSpPr>
          <p:cNvPr id="89" name="AutoShape 9"/>
          <p:cNvCxnSpPr>
            <a:cxnSpLocks noChangeShapeType="1"/>
            <a:stCxn id="86" idx="1"/>
            <a:endCxn id="88" idx="3"/>
          </p:cNvCxnSpPr>
          <p:nvPr/>
        </p:nvCxnSpPr>
        <p:spPr bwMode="auto">
          <a:xfrm flipH="1">
            <a:off x="2571750" y="2081213"/>
            <a:ext cx="1633538" cy="0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8345016" y="1849438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5916613" y="1847850"/>
            <a:ext cx="1027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R16 initiated</a:t>
            </a:r>
          </a:p>
        </p:txBody>
      </p:sp>
      <p:sp>
        <p:nvSpPr>
          <p:cNvPr id="92" name="Text Box 12"/>
          <p:cNvSpPr txBox="1">
            <a:spLocks noChangeArrowheads="1"/>
          </p:cNvSpPr>
          <p:nvPr/>
        </p:nvSpPr>
        <p:spPr bwMode="auto">
          <a:xfrm>
            <a:off x="2716213" y="1857375"/>
            <a:ext cx="1417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/>
              <a:t>P14 carried out by</a:t>
            </a:r>
          </a:p>
        </p:txBody>
      </p:sp>
      <p:sp>
        <p:nvSpPr>
          <p:cNvPr id="93" name="Rectangle 68"/>
          <p:cNvSpPr>
            <a:spLocks noChangeArrowheads="1"/>
          </p:cNvSpPr>
          <p:nvPr/>
        </p:nvSpPr>
        <p:spPr bwMode="auto">
          <a:xfrm>
            <a:off x="9497144" y="1827064"/>
            <a:ext cx="3167609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</a:t>
            </a:r>
            <a:r>
              <a:rPr lang="en-GB" sz="1200" dirty="0" smtClean="0">
                <a:solidFill>
                  <a:srgbClr val="663300"/>
                </a:solidFill>
              </a:rPr>
              <a:t>1564-1616. Hamlet”</a:t>
            </a:r>
            <a:endParaRPr lang="en-GB" sz="1200" dirty="0">
              <a:solidFill>
                <a:srgbClr val="663300"/>
              </a:solidFill>
            </a:endParaRPr>
          </a:p>
        </p:txBody>
      </p:sp>
      <p:cxnSp>
        <p:nvCxnSpPr>
          <p:cNvPr id="95" name="AutoShape 5"/>
          <p:cNvCxnSpPr>
            <a:cxnSpLocks noChangeShapeType="1"/>
            <a:stCxn id="37901" idx="0"/>
            <a:endCxn id="98" idx="1"/>
          </p:cNvCxnSpPr>
          <p:nvPr/>
        </p:nvCxnSpPr>
        <p:spPr bwMode="auto">
          <a:xfrm flipV="1">
            <a:off x="7800975" y="3671093"/>
            <a:ext cx="1838536" cy="837407"/>
          </a:xfrm>
          <a:prstGeom prst="straightConnector1">
            <a:avLst/>
          </a:prstGeom>
          <a:noFill/>
          <a:ln w="28575">
            <a:solidFill>
              <a:srgbClr val="FF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 Box 10"/>
          <p:cNvSpPr txBox="1">
            <a:spLocks noChangeArrowheads="1"/>
          </p:cNvSpPr>
          <p:nvPr/>
        </p:nvSpPr>
        <p:spPr bwMode="auto">
          <a:xfrm>
            <a:off x="8682831" y="4033045"/>
            <a:ext cx="1104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200" i="1" dirty="0"/>
              <a:t>P102 has title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9639511" y="3419474"/>
            <a:ext cx="2952328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79525"/>
            <a:r>
              <a:rPr lang="en-GB" sz="1200" dirty="0">
                <a:solidFill>
                  <a:srgbClr val="663300"/>
                </a:solidFill>
              </a:rPr>
              <a:t>“Shakespeare, William, 1564-1616</a:t>
            </a:r>
            <a:r>
              <a:rPr lang="en-GB" sz="1200" dirty="0" smtClean="0">
                <a:solidFill>
                  <a:srgbClr val="663300"/>
                </a:solidFill>
              </a:rPr>
              <a:t>.</a:t>
            </a:r>
            <a:br>
              <a:rPr lang="en-GB" sz="1200" dirty="0" smtClean="0">
                <a:solidFill>
                  <a:srgbClr val="663300"/>
                </a:solidFill>
              </a:rPr>
            </a:br>
            <a:r>
              <a:rPr lang="en-GB" sz="1200" dirty="0" smtClean="0">
                <a:solidFill>
                  <a:srgbClr val="663300"/>
                </a:solidFill>
              </a:rPr>
              <a:t>Hamlet. German (Schlegel)”</a:t>
            </a:r>
            <a:endParaRPr lang="en-GB" sz="1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8190</Words>
  <Application>Microsoft Office PowerPoint</Application>
  <PresentationFormat>A3 (297 x 420 mm)</PresentationFormat>
  <Paragraphs>2917</Paragraphs>
  <Slides>44</Slides>
  <Notes>42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Modèle par défaut</vt:lpstr>
      <vt:lpstr>Présentation PowerPoint</vt:lpstr>
      <vt:lpstr>Proposal for translating WEMI into EDM</vt:lpstr>
      <vt:lpstr>Hamlets</vt:lpstr>
      <vt:lpstr>Example N according to EDM</vt:lpstr>
      <vt:lpstr>Example N according to FRBROO</vt:lpstr>
      <vt:lpstr>Example O according to EDM</vt:lpstr>
      <vt:lpstr>Example O according to FRBROO</vt:lpstr>
      <vt:lpstr>Example M according to EDM</vt:lpstr>
      <vt:lpstr>Example M according to FRBROO</vt:lpstr>
      <vt:lpstr>Example L according to EDM</vt:lpstr>
      <vt:lpstr>Example L according to FRBROO</vt:lpstr>
      <vt:lpstr>Example P according to EDM</vt:lpstr>
      <vt:lpstr>Example P according to FRBROO</vt:lpstr>
      <vt:lpstr>Example C according to EDM</vt:lpstr>
      <vt:lpstr>Example C / EDM (alternate)</vt:lpstr>
      <vt:lpstr>Example C according to FRBROO</vt:lpstr>
      <vt:lpstr>Example C / FRBROO (alternate)</vt:lpstr>
      <vt:lpstr>Example B according to EDM</vt:lpstr>
      <vt:lpstr>Example B according to FRBROO</vt:lpstr>
      <vt:lpstr>Example F according to EDM</vt:lpstr>
      <vt:lpstr>Example F / EDM (alternate)</vt:lpstr>
      <vt:lpstr>Example F according to FRBROO</vt:lpstr>
      <vt:lpstr>Example F / FRBROO (alternate)</vt:lpstr>
      <vt:lpstr>Example G according to EDM</vt:lpstr>
      <vt:lpstr>Example G / EDM (alternate)</vt:lpstr>
      <vt:lpstr>Example G according to FRBROO</vt:lpstr>
      <vt:lpstr>Example G / FRBROO (alternate)</vt:lpstr>
      <vt:lpstr>Example H according to EDM</vt:lpstr>
      <vt:lpstr>Example H / EDM (alternate)</vt:lpstr>
      <vt:lpstr>Example H according to FRBROO</vt:lpstr>
      <vt:lpstr>Example H / FRBROO (alternate)</vt:lpstr>
      <vt:lpstr>Example E according to EDM</vt:lpstr>
      <vt:lpstr>Example E / EDM (alternate)</vt:lpstr>
      <vt:lpstr>Example E according to FRBROO</vt:lpstr>
      <vt:lpstr>Example E / FRBROO (alternate)</vt:lpstr>
      <vt:lpstr>Example J according to EDM</vt:lpstr>
      <vt:lpstr>Example J / EDM (alternate)</vt:lpstr>
      <vt:lpstr>Example J according to FRBROO</vt:lpstr>
      <vt:lpstr>Example J / FRBROO (alternate)</vt:lpstr>
      <vt:lpstr>Example K according to EDM</vt:lpstr>
      <vt:lpstr>Example K / EDM (alternate)</vt:lpstr>
      <vt:lpstr>Example K according to FRBROO</vt:lpstr>
      <vt:lpstr>Example I according to EDM</vt:lpstr>
      <vt:lpstr>Example I according to FRBROO</vt:lpstr>
    </vt:vector>
  </TitlesOfParts>
  <Company>Bibliothèque  nationale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N according to FRBROO</dc:title>
  <dc:creator>DIA524</dc:creator>
  <cp:lastModifiedBy>Patrick LE BOEUF</cp:lastModifiedBy>
  <cp:revision>96</cp:revision>
  <dcterms:created xsi:type="dcterms:W3CDTF">2012-10-16T09:59:50Z</dcterms:created>
  <dcterms:modified xsi:type="dcterms:W3CDTF">2013-01-02T12:18:43Z</dcterms:modified>
</cp:coreProperties>
</file>