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61" r:id="rId4"/>
    <p:sldId id="262" r:id="rId5"/>
    <p:sldId id="264" r:id="rId6"/>
    <p:sldId id="267" r:id="rId7"/>
    <p:sldId id="274" r:id="rId8"/>
    <p:sldId id="259" r:id="rId9"/>
    <p:sldId id="263" r:id="rId10"/>
    <p:sldId id="275" r:id="rId11"/>
    <p:sldId id="268" r:id="rId12"/>
    <p:sldId id="266" r:id="rId13"/>
    <p:sldId id="265" r:id="rId14"/>
    <p:sldId id="260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93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DFE7-C443-4547-B7C6-6D51B621626D}" type="datetimeFigureOut">
              <a:rPr lang="en-US" smtClean="0"/>
              <a:t>15.11.12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2380-561E-3E46-B289-C10E34812B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937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DFE7-C443-4547-B7C6-6D51B621626D}" type="datetimeFigureOut">
              <a:rPr lang="en-US" smtClean="0"/>
              <a:t>15.11.12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2380-561E-3E46-B289-C10E34812B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011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DFE7-C443-4547-B7C6-6D51B621626D}" type="datetimeFigureOut">
              <a:rPr lang="en-US" smtClean="0"/>
              <a:t>15.11.12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2380-561E-3E46-B289-C10E34812B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464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DFE7-C443-4547-B7C6-6D51B621626D}" type="datetimeFigureOut">
              <a:rPr lang="en-US" smtClean="0"/>
              <a:t>15.11.12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2380-561E-3E46-B289-C10E34812B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267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DFE7-C443-4547-B7C6-6D51B621626D}" type="datetimeFigureOut">
              <a:rPr lang="en-US" smtClean="0"/>
              <a:t>15.11.12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2380-561E-3E46-B289-C10E34812B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964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DFE7-C443-4547-B7C6-6D51B621626D}" type="datetimeFigureOut">
              <a:rPr lang="en-US" smtClean="0"/>
              <a:t>15.11.12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2380-561E-3E46-B289-C10E34812B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575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DFE7-C443-4547-B7C6-6D51B621626D}" type="datetimeFigureOut">
              <a:rPr lang="en-US" smtClean="0"/>
              <a:t>15.11.12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2380-561E-3E46-B289-C10E34812B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86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DFE7-C443-4547-B7C6-6D51B621626D}" type="datetimeFigureOut">
              <a:rPr lang="en-US" smtClean="0"/>
              <a:t>15.11.12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2380-561E-3E46-B289-C10E34812B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559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DFE7-C443-4547-B7C6-6D51B621626D}" type="datetimeFigureOut">
              <a:rPr lang="en-US" smtClean="0"/>
              <a:t>15.11.12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2380-561E-3E46-B289-C10E34812B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6609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DFE7-C443-4547-B7C6-6D51B621626D}" type="datetimeFigureOut">
              <a:rPr lang="en-US" smtClean="0"/>
              <a:t>15.11.12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2380-561E-3E46-B289-C10E34812B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569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DFE7-C443-4547-B7C6-6D51B621626D}" type="datetimeFigureOut">
              <a:rPr lang="en-US" smtClean="0"/>
              <a:t>15.11.12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2380-561E-3E46-B289-C10E34812B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409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3DFE7-C443-4547-B7C6-6D51B621626D}" type="datetimeFigureOut">
              <a:rPr lang="en-US" smtClean="0"/>
              <a:t>15.11.12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A2380-561E-3E46-B289-C10E34812B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541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El </a:t>
            </a:r>
            <a:r>
              <a:rPr lang="nb-NO" dirty="0" err="1"/>
              <a:t>ingenioso</a:t>
            </a:r>
            <a:r>
              <a:rPr lang="nb-NO" dirty="0"/>
              <a:t> hidalgo don </a:t>
            </a:r>
            <a:r>
              <a:rPr lang="nb-NO" dirty="0" err="1"/>
              <a:t>Quixote</a:t>
            </a:r>
            <a:r>
              <a:rPr lang="nb-NO" dirty="0"/>
              <a:t> de la Mancha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4403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ima0000074081.TA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46" b="-604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33" y="275695"/>
            <a:ext cx="4086578" cy="570971"/>
          </a:xfrm>
        </p:spPr>
        <p:txBody>
          <a:bodyPr>
            <a:noAutofit/>
          </a:bodyPr>
          <a:lstStyle/>
          <a:p>
            <a:r>
              <a:rPr lang="nb-NO" sz="1800" dirty="0" err="1" smtClean="0"/>
              <a:t>Biblioteca</a:t>
            </a:r>
            <a:r>
              <a:rPr lang="nb-NO" sz="1800" dirty="0" smtClean="0"/>
              <a:t> </a:t>
            </a:r>
            <a:r>
              <a:rPr lang="nb-NO" sz="1800" dirty="0" err="1" smtClean="0"/>
              <a:t>Nacional</a:t>
            </a:r>
            <a:r>
              <a:rPr lang="nb-NO" sz="1800" dirty="0" smtClean="0"/>
              <a:t> de </a:t>
            </a:r>
            <a:r>
              <a:rPr lang="nb-NO" sz="1800" dirty="0" err="1" smtClean="0"/>
              <a:t>España</a:t>
            </a: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>MARC </a:t>
            </a:r>
            <a:r>
              <a:rPr lang="nb-NO" sz="1800" dirty="0" err="1" smtClean="0"/>
              <a:t>record</a:t>
            </a:r>
            <a:r>
              <a:rPr lang="nb-NO" sz="1800" dirty="0" smtClean="0"/>
              <a:t> bima0000074081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881343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33" y="275695"/>
            <a:ext cx="4086578" cy="570971"/>
          </a:xfrm>
        </p:spPr>
        <p:txBody>
          <a:bodyPr>
            <a:noAutofit/>
          </a:bodyPr>
          <a:lstStyle/>
          <a:p>
            <a:r>
              <a:rPr lang="nb-NO" sz="1800" dirty="0" err="1" smtClean="0"/>
              <a:t>Biblioteca</a:t>
            </a:r>
            <a:r>
              <a:rPr lang="nb-NO" sz="1800" dirty="0" smtClean="0"/>
              <a:t> </a:t>
            </a:r>
            <a:r>
              <a:rPr lang="nb-NO" sz="1800" dirty="0" err="1" smtClean="0"/>
              <a:t>Nacional</a:t>
            </a:r>
            <a:r>
              <a:rPr lang="nb-NO" sz="1800" dirty="0" smtClean="0"/>
              <a:t> de </a:t>
            </a:r>
            <a:r>
              <a:rPr lang="nb-NO" sz="1800" dirty="0" err="1" smtClean="0"/>
              <a:t>España</a:t>
            </a: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>MARC </a:t>
            </a:r>
            <a:r>
              <a:rPr lang="nb-NO" sz="1800" dirty="0" err="1" smtClean="0"/>
              <a:t>record</a:t>
            </a:r>
            <a:r>
              <a:rPr lang="nb-NO" sz="1800" dirty="0" smtClean="0"/>
              <a:t> Mimo0002044254</a:t>
            </a:r>
            <a:endParaRPr lang="nb-NO" sz="1800" dirty="0"/>
          </a:p>
        </p:txBody>
      </p:sp>
      <p:pic>
        <p:nvPicPr>
          <p:cNvPr id="4" name="Content Placeholder 3" descr="Mimo0002044254.TA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812" b="-5381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02474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33" y="275695"/>
            <a:ext cx="4086578" cy="570971"/>
          </a:xfrm>
        </p:spPr>
        <p:txBody>
          <a:bodyPr>
            <a:noAutofit/>
          </a:bodyPr>
          <a:lstStyle/>
          <a:p>
            <a:r>
              <a:rPr lang="nb-NO" sz="1800" dirty="0" err="1" smtClean="0"/>
              <a:t>Biblioteca</a:t>
            </a:r>
            <a:r>
              <a:rPr lang="nb-NO" sz="1800" dirty="0" smtClean="0"/>
              <a:t> Digital de Madrid</a:t>
            </a:r>
            <a:r>
              <a:rPr lang="nb-NO" sz="1800" dirty="0"/>
              <a:t/>
            </a:r>
            <a:br>
              <a:rPr lang="nb-NO" sz="1800" dirty="0"/>
            </a:br>
            <a:r>
              <a:rPr lang="nb-NO" sz="1800" dirty="0" smtClean="0"/>
              <a:t>MARC </a:t>
            </a:r>
            <a:r>
              <a:rPr lang="nb-NO" sz="1800" dirty="0" err="1" smtClean="0"/>
              <a:t>record</a:t>
            </a:r>
            <a:r>
              <a:rPr lang="nb-NO" sz="1800" dirty="0" smtClean="0"/>
              <a:t> BRM2009000804</a:t>
            </a:r>
            <a:endParaRPr lang="nb-NO" sz="1800" dirty="0"/>
          </a:p>
        </p:txBody>
      </p:sp>
      <p:pic>
        <p:nvPicPr>
          <p:cNvPr id="4" name="Content Placeholder 3" descr="BRM2009000804.TA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103" b="-3310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00604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33" y="275695"/>
            <a:ext cx="4086578" cy="570971"/>
          </a:xfrm>
        </p:spPr>
        <p:txBody>
          <a:bodyPr>
            <a:noAutofit/>
          </a:bodyPr>
          <a:lstStyle/>
          <a:p>
            <a:r>
              <a:rPr lang="nb-NO" sz="1800" dirty="0" err="1" smtClean="0"/>
              <a:t>Biblioteca</a:t>
            </a:r>
            <a:r>
              <a:rPr lang="nb-NO" sz="1800" dirty="0" smtClean="0"/>
              <a:t> </a:t>
            </a:r>
            <a:r>
              <a:rPr lang="nb-NO" sz="1800" dirty="0" err="1" smtClean="0"/>
              <a:t>Nacional</a:t>
            </a:r>
            <a:r>
              <a:rPr lang="nb-NO" sz="1800" dirty="0" smtClean="0"/>
              <a:t> de </a:t>
            </a:r>
            <a:r>
              <a:rPr lang="nb-NO" sz="1800" dirty="0" err="1" smtClean="0"/>
              <a:t>España</a:t>
            </a: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>MARC </a:t>
            </a:r>
            <a:r>
              <a:rPr lang="nb-NO" sz="1800" dirty="0" err="1" smtClean="0"/>
              <a:t>record</a:t>
            </a:r>
            <a:r>
              <a:rPr lang="nb-NO" sz="1800" dirty="0" smtClean="0"/>
              <a:t> bima0000074082</a:t>
            </a:r>
            <a:endParaRPr lang="nb-NO" sz="1800" dirty="0"/>
          </a:p>
        </p:txBody>
      </p:sp>
      <p:pic>
        <p:nvPicPr>
          <p:cNvPr id="4" name="Content Placeholder 3" descr="bima0000074082.JW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004" b="-13800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19912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33" y="275695"/>
            <a:ext cx="4086578" cy="570971"/>
          </a:xfrm>
        </p:spPr>
        <p:txBody>
          <a:bodyPr>
            <a:noAutofit/>
          </a:bodyPr>
          <a:lstStyle/>
          <a:p>
            <a:r>
              <a:rPr lang="nb-NO" sz="1800" dirty="0" err="1" smtClean="0"/>
              <a:t>Bodleian</a:t>
            </a:r>
            <a:r>
              <a:rPr lang="nb-NO" sz="1800" dirty="0" smtClean="0"/>
              <a:t> </a:t>
            </a:r>
            <a:r>
              <a:rPr lang="nb-NO" sz="1800" dirty="0" err="1" smtClean="0"/>
              <a:t>library</a:t>
            </a: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>MARC </a:t>
            </a:r>
            <a:r>
              <a:rPr lang="nb-NO" sz="1800" dirty="0" err="1" smtClean="0"/>
              <a:t>record</a:t>
            </a:r>
            <a:r>
              <a:rPr lang="nb-NO" sz="1800" dirty="0" smtClean="0"/>
              <a:t> 016754131</a:t>
            </a:r>
            <a:endParaRPr lang="nb-NO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3107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A.records.combined.detaile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647" b="-95647"/>
          <a:stretch>
            <a:fillRect/>
          </a:stretch>
        </p:blipFill>
        <p:spPr>
          <a:xfrm>
            <a:off x="0" y="0"/>
            <a:ext cx="9144000" cy="67595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2510" y="274638"/>
            <a:ext cx="4594290" cy="764404"/>
          </a:xfrm>
        </p:spPr>
        <p:txBody>
          <a:bodyPr>
            <a:noAutofit/>
          </a:bodyPr>
          <a:lstStyle/>
          <a:p>
            <a:r>
              <a:rPr lang="nb-NO" sz="2800" dirty="0" err="1" smtClean="0"/>
              <a:t>Records</a:t>
            </a:r>
            <a:r>
              <a:rPr lang="nb-NO" sz="2800" dirty="0" smtClean="0"/>
              <a:t> </a:t>
            </a:r>
            <a:r>
              <a:rPr lang="nb-NO" sz="2800" dirty="0" err="1" smtClean="0"/>
              <a:t>combined</a:t>
            </a: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smtClean="0"/>
              <a:t>(</a:t>
            </a:r>
            <a:r>
              <a:rPr lang="nb-NO" sz="2800" dirty="0" err="1" smtClean="0"/>
              <a:t>only</a:t>
            </a:r>
            <a:r>
              <a:rPr lang="nb-NO" sz="2800" dirty="0" smtClean="0"/>
              <a:t> </a:t>
            </a:r>
            <a:r>
              <a:rPr lang="nb-NO" sz="2800" dirty="0" err="1" smtClean="0"/>
              <a:t>works</a:t>
            </a:r>
            <a:r>
              <a:rPr lang="nb-NO" sz="2800" dirty="0" smtClean="0"/>
              <a:t> and </a:t>
            </a:r>
            <a:r>
              <a:rPr lang="nb-NO" sz="2800" dirty="0" err="1" smtClean="0"/>
              <a:t>expressions</a:t>
            </a:r>
            <a:r>
              <a:rPr lang="nb-NO" sz="2800" dirty="0" smtClean="0"/>
              <a:t>)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608840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A.records.combined.simplifie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546" b="-10154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2510" y="274638"/>
            <a:ext cx="4594290" cy="764404"/>
          </a:xfrm>
        </p:spPr>
        <p:txBody>
          <a:bodyPr>
            <a:noAutofit/>
          </a:bodyPr>
          <a:lstStyle/>
          <a:p>
            <a:r>
              <a:rPr lang="nb-NO" sz="2800" dirty="0" err="1" smtClean="0"/>
              <a:t>Records</a:t>
            </a:r>
            <a:r>
              <a:rPr lang="nb-NO" sz="2800" dirty="0" smtClean="0"/>
              <a:t> </a:t>
            </a:r>
            <a:r>
              <a:rPr lang="nb-NO" sz="2800" dirty="0" err="1" smtClean="0"/>
              <a:t>combined</a:t>
            </a: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smtClean="0"/>
              <a:t>(</a:t>
            </a:r>
            <a:r>
              <a:rPr lang="nb-NO" sz="2800" dirty="0" err="1" smtClean="0"/>
              <a:t>only</a:t>
            </a:r>
            <a:r>
              <a:rPr lang="nb-NO" sz="2800" dirty="0" smtClean="0"/>
              <a:t> </a:t>
            </a:r>
            <a:r>
              <a:rPr lang="nb-NO" sz="2800" dirty="0" err="1" smtClean="0"/>
              <a:t>works</a:t>
            </a:r>
            <a:r>
              <a:rPr lang="nb-NO" sz="2800" dirty="0" smtClean="0"/>
              <a:t> and </a:t>
            </a:r>
            <a:r>
              <a:rPr lang="nb-NO" sz="2800" dirty="0" err="1" smtClean="0"/>
              <a:t>expressions</a:t>
            </a:r>
            <a:r>
              <a:rPr lang="nb-NO" sz="2800" dirty="0" smtClean="0"/>
              <a:t>)</a:t>
            </a:r>
            <a:br>
              <a:rPr lang="nb-NO" sz="2800" dirty="0" smtClean="0"/>
            </a:br>
            <a:r>
              <a:rPr lang="nb-NO" sz="2800" dirty="0" err="1" smtClean="0"/>
              <a:t>using</a:t>
            </a:r>
            <a:r>
              <a:rPr lang="nb-NO" sz="2800" dirty="0" smtClean="0"/>
              <a:t> multiple R3 and </a:t>
            </a:r>
            <a:r>
              <a:rPr lang="nb-NO" sz="2800" dirty="0" err="1" smtClean="0"/>
              <a:t>no</a:t>
            </a:r>
            <a:r>
              <a:rPr lang="nb-NO" sz="2800" dirty="0" smtClean="0"/>
              <a:t> R2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756663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nQuixote.EDM.final.select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199" b="-2919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1832" y="0"/>
            <a:ext cx="6052167" cy="981497"/>
          </a:xfrm>
        </p:spPr>
        <p:txBody>
          <a:bodyPr>
            <a:noAutofit/>
          </a:bodyPr>
          <a:lstStyle/>
          <a:p>
            <a:r>
              <a:rPr lang="nb-NO" sz="2400" dirty="0" err="1" smtClean="0"/>
              <a:t>Creating</a:t>
            </a:r>
            <a:r>
              <a:rPr lang="nb-NO" sz="2400" dirty="0" smtClean="0"/>
              <a:t> </a:t>
            </a:r>
            <a:r>
              <a:rPr lang="nb-NO" sz="2400" dirty="0" err="1" smtClean="0"/>
              <a:t>graph</a:t>
            </a:r>
            <a:r>
              <a:rPr lang="nb-NO" sz="2400" dirty="0" smtClean="0"/>
              <a:t> and </a:t>
            </a:r>
            <a:r>
              <a:rPr lang="nb-NO" sz="2400" dirty="0" err="1" smtClean="0"/>
              <a:t>rdf</a:t>
            </a:r>
            <a:r>
              <a:rPr lang="nb-NO" sz="2400" dirty="0" smtClean="0"/>
              <a:t> </a:t>
            </a:r>
            <a:r>
              <a:rPr lang="nb-NO" sz="2400" dirty="0" err="1" smtClean="0"/>
              <a:t>automatically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>to show </a:t>
            </a:r>
            <a:r>
              <a:rPr lang="nb-NO" sz="2400" dirty="0" err="1" smtClean="0"/>
              <a:t>that</a:t>
            </a:r>
            <a:r>
              <a:rPr lang="nb-NO" sz="2400" dirty="0" smtClean="0"/>
              <a:t> </a:t>
            </a:r>
            <a:r>
              <a:rPr lang="nb-NO" sz="2400" dirty="0" err="1" smtClean="0"/>
              <a:t>frbroo-models</a:t>
            </a:r>
            <a:r>
              <a:rPr lang="nb-NO" sz="2400" dirty="0" smtClean="0"/>
              <a:t> </a:t>
            </a:r>
            <a:r>
              <a:rPr lang="nb-NO" sz="2400" dirty="0" err="1" smtClean="0"/>
              <a:t>are</a:t>
            </a:r>
            <a:r>
              <a:rPr lang="nb-NO" sz="2400" dirty="0" smtClean="0"/>
              <a:t>  </a:t>
            </a:r>
            <a:r>
              <a:rPr lang="nb-NO" sz="2400" dirty="0" err="1" smtClean="0"/>
              <a:t>realistic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742794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Mapping</a:t>
            </a:r>
            <a:r>
              <a:rPr lang="nb-NO" dirty="0" smtClean="0"/>
              <a:t> </a:t>
            </a:r>
            <a:r>
              <a:rPr lang="nb-NO" dirty="0" err="1" smtClean="0"/>
              <a:t>FRBRoo</a:t>
            </a:r>
            <a:r>
              <a:rPr lang="nb-NO" dirty="0" smtClean="0"/>
              <a:t> to EDM</a:t>
            </a:r>
            <a:br>
              <a:rPr lang="nb-NO" dirty="0" smtClean="0"/>
            </a:br>
            <a:r>
              <a:rPr lang="nb-NO" dirty="0" smtClean="0"/>
              <a:t>(</a:t>
            </a:r>
            <a:r>
              <a:rPr lang="nb-NO" dirty="0" err="1" smtClean="0"/>
              <a:t>work</a:t>
            </a:r>
            <a:r>
              <a:rPr lang="nb-NO" dirty="0" smtClean="0"/>
              <a:t> in progress)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Rule 1</a:t>
            </a:r>
            <a:endParaRPr lang="nb-NO" b="1" dirty="0"/>
          </a:p>
          <a:p>
            <a:pPr lvl="1"/>
            <a:r>
              <a:rPr lang="en-US" dirty="0"/>
              <a:t>If frbroo:F24_Publication_Expression incorporates (frbroo:R14_incorporates) </a:t>
            </a:r>
            <a:r>
              <a:rPr lang="en-US" u="sng" dirty="0"/>
              <a:t>exactly one</a:t>
            </a:r>
            <a:r>
              <a:rPr lang="en-US" dirty="0"/>
              <a:t> F22_Self-Contained-Expression, then </a:t>
            </a:r>
            <a:r>
              <a:rPr lang="en-US" dirty="0" err="1"/>
              <a:t>edm:ProvidedCHO</a:t>
            </a:r>
            <a:r>
              <a:rPr lang="en-US" dirty="0"/>
              <a:t> is a sum of three </a:t>
            </a:r>
            <a:r>
              <a:rPr lang="en-US" dirty="0" err="1"/>
              <a:t>FRBRoo</a:t>
            </a:r>
            <a:r>
              <a:rPr lang="en-US" dirty="0"/>
              <a:t> instances:</a:t>
            </a:r>
            <a:endParaRPr lang="nb-NO" dirty="0"/>
          </a:p>
          <a:p>
            <a:pPr lvl="1"/>
            <a:r>
              <a:rPr lang="en-US" dirty="0"/>
              <a:t>frbroo:F22_Self-Contained_Expression</a:t>
            </a:r>
            <a:endParaRPr lang="nb-NO" dirty="0"/>
          </a:p>
          <a:p>
            <a:pPr lvl="1"/>
            <a:r>
              <a:rPr lang="en-US" dirty="0"/>
              <a:t>frbroo:F24_Publication_Expression</a:t>
            </a:r>
            <a:endParaRPr lang="nb-NO" dirty="0"/>
          </a:p>
          <a:p>
            <a:pPr lvl="1"/>
            <a:r>
              <a:rPr lang="en-US" dirty="0"/>
              <a:t>frbroo:F3_Manifestation_Product_Type</a:t>
            </a:r>
            <a:endParaRPr lang="nb-NO" dirty="0"/>
          </a:p>
          <a:p>
            <a:r>
              <a:rPr lang="en-US" b="1" dirty="0"/>
              <a:t>Rule 2</a:t>
            </a:r>
            <a:endParaRPr lang="nb-NO" b="1" dirty="0"/>
          </a:p>
          <a:p>
            <a:pPr lvl="1"/>
            <a:r>
              <a:rPr lang="en-US" dirty="0"/>
              <a:t>If frbroo:F24_Publication_Expression incorporates (frbroo:R14_incorporates) </a:t>
            </a:r>
            <a:r>
              <a:rPr lang="en-US" u="sng" dirty="0"/>
              <a:t>more than one</a:t>
            </a:r>
            <a:r>
              <a:rPr lang="en-US" dirty="0"/>
              <a:t> F22_Self-Contained-Expression, then </a:t>
            </a:r>
            <a:r>
              <a:rPr lang="en-US" dirty="0" err="1"/>
              <a:t>edm:ProvidedCHO</a:t>
            </a:r>
            <a:r>
              <a:rPr lang="en-US" dirty="0"/>
              <a:t> is a sum of two </a:t>
            </a:r>
            <a:r>
              <a:rPr lang="en-US" dirty="0" err="1"/>
              <a:t>frbroo</a:t>
            </a:r>
            <a:r>
              <a:rPr lang="en-US" dirty="0"/>
              <a:t> instances:</a:t>
            </a:r>
            <a:endParaRPr lang="nb-NO" dirty="0"/>
          </a:p>
          <a:p>
            <a:pPr lvl="1"/>
            <a:r>
              <a:rPr lang="en-US" dirty="0"/>
              <a:t>frbroo:F24_Publication_Expression</a:t>
            </a:r>
            <a:endParaRPr lang="nb-NO" dirty="0"/>
          </a:p>
          <a:p>
            <a:pPr lvl="1"/>
            <a:r>
              <a:rPr lang="en-US" dirty="0"/>
              <a:t>frbroo:F3_Manifestation_Product_Type</a:t>
            </a:r>
            <a:endParaRPr lang="nb-NO" dirty="0"/>
          </a:p>
          <a:p>
            <a:pPr lvl="1"/>
            <a:r>
              <a:rPr lang="en-US" dirty="0"/>
              <a:t> </a:t>
            </a:r>
            <a:endParaRPr lang="nb-NO" dirty="0"/>
          </a:p>
          <a:p>
            <a:pPr lvl="1"/>
            <a:r>
              <a:rPr lang="en-US" dirty="0"/>
              <a:t>The frbroo:F22 instances are mapped as separate </a:t>
            </a:r>
            <a:r>
              <a:rPr lang="en-US" dirty="0" err="1"/>
              <a:t>edm:ProvidedCHOs</a:t>
            </a:r>
            <a:r>
              <a:rPr lang="en-US" dirty="0"/>
              <a:t> which are related to the main </a:t>
            </a:r>
            <a:r>
              <a:rPr lang="en-US" dirty="0" err="1"/>
              <a:t>edm:ProvidedCHO</a:t>
            </a:r>
            <a:r>
              <a:rPr lang="en-US" dirty="0"/>
              <a:t> by means of the </a:t>
            </a:r>
            <a:r>
              <a:rPr lang="en-US" dirty="0" err="1"/>
              <a:t>dcterms:hasPart</a:t>
            </a:r>
            <a:r>
              <a:rPr lang="en-US" dirty="0"/>
              <a:t> property. </a:t>
            </a:r>
            <a:endParaRPr lang="nb-NO" dirty="0"/>
          </a:p>
          <a:p>
            <a:r>
              <a:rPr lang="en-US" b="1" dirty="0"/>
              <a:t>Rule 3</a:t>
            </a:r>
            <a:endParaRPr lang="nb-NO" b="1" dirty="0"/>
          </a:p>
          <a:p>
            <a:pPr lvl="1"/>
            <a:r>
              <a:rPr lang="en-US" dirty="0"/>
              <a:t>Any frbroo:F5_Items representing </a:t>
            </a:r>
            <a:r>
              <a:rPr lang="en-US" u="sng" dirty="0"/>
              <a:t>digital publications</a:t>
            </a:r>
            <a:r>
              <a:rPr lang="en-US" dirty="0"/>
              <a:t> are mapped as </a:t>
            </a:r>
            <a:r>
              <a:rPr lang="en-US" dirty="0" err="1"/>
              <a:t>edm:WebResources</a:t>
            </a:r>
            <a:r>
              <a:rPr lang="en-US" dirty="0"/>
              <a:t> within the same </a:t>
            </a:r>
            <a:r>
              <a:rPr lang="en-US" dirty="0" err="1"/>
              <a:t>ore:Aggregation</a:t>
            </a:r>
            <a:r>
              <a:rPr lang="en-US" dirty="0"/>
              <a:t> as the entities described in rules 1 and 2. 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908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TODO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err="1" smtClean="0"/>
              <a:t>Need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 for last </a:t>
            </a:r>
            <a:r>
              <a:rPr lang="nb-NO" dirty="0" err="1" smtClean="0"/>
              <a:t>record</a:t>
            </a:r>
            <a:endParaRPr lang="nb-NO" dirty="0"/>
          </a:p>
          <a:p>
            <a:pPr lvl="1"/>
            <a:r>
              <a:rPr lang="nb-NO" dirty="0" smtClean="0"/>
              <a:t>And </a:t>
            </a:r>
            <a:r>
              <a:rPr lang="nb-NO" dirty="0" err="1" smtClean="0"/>
              <a:t>maybe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more </a:t>
            </a:r>
            <a:r>
              <a:rPr lang="nb-NO" dirty="0" err="1" smtClean="0"/>
              <a:t>example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derivation</a:t>
            </a:r>
            <a:r>
              <a:rPr lang="nb-NO" dirty="0" smtClean="0"/>
              <a:t>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main </a:t>
            </a:r>
            <a:r>
              <a:rPr lang="nb-NO" dirty="0" err="1" smtClean="0"/>
              <a:t>entry</a:t>
            </a:r>
            <a:r>
              <a:rPr lang="nb-NO" dirty="0" smtClean="0"/>
              <a:t> </a:t>
            </a:r>
            <a:r>
              <a:rPr lang="nb-NO" dirty="0" err="1" smtClean="0"/>
              <a:t>creator</a:t>
            </a:r>
            <a:r>
              <a:rPr lang="nb-NO" dirty="0" smtClean="0"/>
              <a:t> != </a:t>
            </a:r>
            <a:r>
              <a:rPr lang="nb-NO" dirty="0" err="1" smtClean="0"/>
              <a:t>Cervantes</a:t>
            </a:r>
            <a:r>
              <a:rPr lang="nb-NO" dirty="0" smtClean="0"/>
              <a:t> (e.g. play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Don </a:t>
            </a:r>
            <a:r>
              <a:rPr lang="nb-NO" dirty="0" err="1" smtClean="0"/>
              <a:t>Quixote</a:t>
            </a:r>
            <a:r>
              <a:rPr lang="nb-NO" dirty="0" smtClean="0"/>
              <a:t>)</a:t>
            </a:r>
          </a:p>
          <a:p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add</a:t>
            </a:r>
            <a:r>
              <a:rPr lang="nb-NO" dirty="0" smtClean="0"/>
              <a:t> more </a:t>
            </a:r>
            <a:r>
              <a:rPr lang="nb-NO" dirty="0" err="1" smtClean="0"/>
              <a:t>intricate</a:t>
            </a:r>
            <a:r>
              <a:rPr lang="nb-NO" dirty="0" smtClean="0"/>
              <a:t> </a:t>
            </a:r>
            <a:r>
              <a:rPr lang="nb-NO" dirty="0" err="1" smtClean="0"/>
              <a:t>examples</a:t>
            </a:r>
            <a:endParaRPr lang="nb-NO" dirty="0" smtClean="0"/>
          </a:p>
          <a:p>
            <a:r>
              <a:rPr lang="nb-NO" dirty="0" err="1" smtClean="0"/>
              <a:t>Need</a:t>
            </a:r>
            <a:r>
              <a:rPr lang="nb-NO" dirty="0" smtClean="0"/>
              <a:t> to </a:t>
            </a:r>
            <a:r>
              <a:rPr lang="nb-NO" dirty="0" err="1" smtClean="0"/>
              <a:t>define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mapping</a:t>
            </a:r>
            <a:r>
              <a:rPr lang="nb-NO" dirty="0" smtClean="0"/>
              <a:t> </a:t>
            </a:r>
            <a:r>
              <a:rPr lang="nb-NO" dirty="0" err="1" smtClean="0"/>
              <a:t>rules</a:t>
            </a:r>
            <a:endParaRPr lang="nb-NO" dirty="0" smtClean="0"/>
          </a:p>
          <a:p>
            <a:r>
              <a:rPr lang="nb-NO" dirty="0" smtClean="0"/>
              <a:t>Testing </a:t>
            </a:r>
            <a:r>
              <a:rPr lang="nb-NO" dirty="0" err="1" smtClean="0"/>
              <a:t>out</a:t>
            </a:r>
            <a:r>
              <a:rPr lang="nb-NO" dirty="0" smtClean="0"/>
              <a:t> by</a:t>
            </a:r>
          </a:p>
          <a:p>
            <a:pPr lvl="1"/>
            <a:r>
              <a:rPr lang="nb-NO" dirty="0" err="1" smtClean="0"/>
              <a:t>Making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records</a:t>
            </a:r>
            <a:endParaRPr lang="nb-NO" dirty="0" smtClean="0"/>
          </a:p>
          <a:p>
            <a:pPr lvl="1"/>
            <a:r>
              <a:rPr lang="nb-NO" dirty="0" smtClean="0"/>
              <a:t>Run an </a:t>
            </a:r>
            <a:r>
              <a:rPr lang="nb-NO" dirty="0" err="1" smtClean="0"/>
              <a:t>automatic</a:t>
            </a:r>
            <a:r>
              <a:rPr lang="nb-NO" dirty="0" smtClean="0"/>
              <a:t> </a:t>
            </a:r>
            <a:r>
              <a:rPr lang="nb-NO" dirty="0" err="1" smtClean="0"/>
              <a:t>transformation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FRBRoo</a:t>
            </a:r>
            <a:r>
              <a:rPr lang="nb-NO" dirty="0" smtClean="0"/>
              <a:t> data to EDM</a:t>
            </a:r>
            <a:r>
              <a:rPr lang="nb-NO" dirty="0"/>
              <a:t> </a:t>
            </a:r>
            <a:r>
              <a:rPr lang="nb-NO" dirty="0" smtClean="0"/>
              <a:t>data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2177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One </a:t>
            </a:r>
            <a:r>
              <a:rPr lang="nb-NO" dirty="0" err="1" smtClean="0"/>
              <a:t>work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two</a:t>
            </a:r>
            <a:r>
              <a:rPr lang="nb-NO" dirty="0" smtClean="0"/>
              <a:t> parts</a:t>
            </a:r>
          </a:p>
          <a:p>
            <a:pPr lvl="1"/>
            <a:r>
              <a:rPr lang="nb-NO" dirty="0" smtClean="0"/>
              <a:t>In </a:t>
            </a:r>
            <a:r>
              <a:rPr lang="nb-NO" dirty="0" err="1"/>
              <a:t>E</a:t>
            </a:r>
            <a:r>
              <a:rPr lang="nb-NO" dirty="0" err="1" smtClean="0"/>
              <a:t>uropeana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will</a:t>
            </a:r>
            <a:r>
              <a:rPr lang="nb-NO" dirty="0" smtClean="0"/>
              <a:t> </a:t>
            </a:r>
            <a:r>
              <a:rPr lang="nb-NO" dirty="0" err="1" smtClean="0"/>
              <a:t>find</a:t>
            </a:r>
            <a:r>
              <a:rPr lang="nb-NO" dirty="0" smtClean="0"/>
              <a:t> </a:t>
            </a:r>
            <a:r>
              <a:rPr lang="nb-NO" dirty="0" err="1" smtClean="0"/>
              <a:t>each</a:t>
            </a:r>
            <a:r>
              <a:rPr lang="nb-NO" dirty="0" smtClean="0"/>
              <a:t> part as </a:t>
            </a:r>
            <a:r>
              <a:rPr lang="nb-NO" dirty="0" err="1" smtClean="0"/>
              <a:t>well</a:t>
            </a:r>
            <a:r>
              <a:rPr lang="nb-NO" dirty="0" smtClean="0"/>
              <a:t> as ”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whole</a:t>
            </a:r>
            <a:r>
              <a:rPr lang="nb-NO" dirty="0" smtClean="0"/>
              <a:t>”</a:t>
            </a:r>
          </a:p>
          <a:p>
            <a:r>
              <a:rPr lang="nb-NO" dirty="0" err="1" smtClean="0"/>
              <a:t>Derivations</a:t>
            </a:r>
            <a:endParaRPr lang="nb-NO" dirty="0" smtClean="0"/>
          </a:p>
          <a:p>
            <a:pPr lvl="1"/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whole</a:t>
            </a:r>
            <a:r>
              <a:rPr lang="nb-NO" dirty="0" smtClean="0"/>
              <a:t> and </a:t>
            </a:r>
            <a:r>
              <a:rPr lang="nb-NO" dirty="0" err="1" smtClean="0"/>
              <a:t>the</a:t>
            </a:r>
            <a:r>
              <a:rPr lang="nb-NO" dirty="0" smtClean="0"/>
              <a:t> parts</a:t>
            </a:r>
          </a:p>
          <a:p>
            <a:pPr lvl="1"/>
            <a:r>
              <a:rPr lang="nb-NO" dirty="0" err="1" smtClean="0"/>
              <a:t>Translations</a:t>
            </a:r>
            <a:r>
              <a:rPr lang="nb-NO" dirty="0" smtClean="0"/>
              <a:t>, </a:t>
            </a:r>
            <a:r>
              <a:rPr lang="nb-NO" dirty="0" err="1" smtClean="0"/>
              <a:t>adaptations</a:t>
            </a:r>
            <a:r>
              <a:rPr lang="nb-NO" dirty="0" smtClean="0"/>
              <a:t> and </a:t>
            </a:r>
            <a:r>
              <a:rPr lang="nb-NO" dirty="0" err="1" smtClean="0"/>
              <a:t>works</a:t>
            </a:r>
            <a:r>
              <a:rPr lang="nb-NO" dirty="0" smtClean="0"/>
              <a:t>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endParaRPr lang="nb-NO" dirty="0" smtClean="0"/>
          </a:p>
          <a:p>
            <a:r>
              <a:rPr lang="nb-NO" dirty="0" smtClean="0"/>
              <a:t>Publications </a:t>
            </a:r>
            <a:r>
              <a:rPr lang="nb-NO" dirty="0" err="1" smtClean="0"/>
              <a:t>incorporating</a:t>
            </a:r>
            <a:r>
              <a:rPr lang="nb-NO" dirty="0" smtClean="0"/>
              <a:t> multiple </a:t>
            </a:r>
            <a:r>
              <a:rPr lang="nb-NO" dirty="0" err="1" smtClean="0"/>
              <a:t>expressions</a:t>
            </a:r>
            <a:endParaRPr lang="nb-NO" dirty="0" smtClean="0"/>
          </a:p>
          <a:p>
            <a:pPr lvl="1"/>
            <a:r>
              <a:rPr lang="nb-NO" dirty="0" err="1" smtClean="0"/>
              <a:t>drawings</a:t>
            </a:r>
            <a:r>
              <a:rPr lang="nb-NO" dirty="0" smtClean="0"/>
              <a:t>, </a:t>
            </a:r>
            <a:r>
              <a:rPr lang="nb-NO" dirty="0" err="1" smtClean="0"/>
              <a:t>engravings</a:t>
            </a:r>
            <a:r>
              <a:rPr lang="nb-NO" dirty="0" smtClean="0"/>
              <a:t>, </a:t>
            </a:r>
            <a:r>
              <a:rPr lang="nb-NO" dirty="0" err="1" smtClean="0"/>
              <a:t>forewords</a:t>
            </a:r>
            <a:r>
              <a:rPr lang="nb-NO" dirty="0" smtClean="0"/>
              <a:t> etc.</a:t>
            </a:r>
          </a:p>
          <a:p>
            <a:r>
              <a:rPr lang="nb-NO" dirty="0" smtClean="0"/>
              <a:t>Different </a:t>
            </a:r>
            <a:r>
              <a:rPr lang="nb-NO" dirty="0" err="1" smtClean="0"/>
              <a:t>events</a:t>
            </a:r>
            <a:r>
              <a:rPr lang="nb-NO" dirty="0" smtClean="0"/>
              <a:t> used to </a:t>
            </a:r>
            <a:r>
              <a:rPr lang="nb-NO" dirty="0" err="1" smtClean="0"/>
              <a:t>associate</a:t>
            </a:r>
            <a:r>
              <a:rPr lang="nb-NO" dirty="0" smtClean="0"/>
              <a:t> different </a:t>
            </a:r>
            <a:r>
              <a:rPr lang="nb-NO" dirty="0" err="1" smtClean="0"/>
              <a:t>actors</a:t>
            </a:r>
            <a:endParaRPr lang="nb-NO" dirty="0"/>
          </a:p>
          <a:p>
            <a:pPr lvl="1"/>
            <a:r>
              <a:rPr lang="nb-NO" dirty="0" smtClean="0"/>
              <a:t>Expression </a:t>
            </a:r>
            <a:r>
              <a:rPr lang="nb-NO" dirty="0" err="1" smtClean="0"/>
              <a:t>creation</a:t>
            </a:r>
            <a:r>
              <a:rPr lang="nb-NO" dirty="0" smtClean="0"/>
              <a:t> </a:t>
            </a:r>
            <a:r>
              <a:rPr lang="nb-NO" dirty="0" err="1" smtClean="0"/>
              <a:t>event</a:t>
            </a:r>
            <a:r>
              <a:rPr lang="nb-NO" dirty="0" smtClean="0"/>
              <a:t>, </a:t>
            </a:r>
            <a:r>
              <a:rPr lang="nb-NO" dirty="0" err="1" smtClean="0"/>
              <a:t>publication</a:t>
            </a:r>
            <a:r>
              <a:rPr lang="nb-NO" dirty="0" smtClean="0"/>
              <a:t> </a:t>
            </a:r>
            <a:r>
              <a:rPr lang="nb-NO" dirty="0" err="1" smtClean="0"/>
              <a:t>event</a:t>
            </a:r>
            <a:r>
              <a:rPr lang="nb-NO" dirty="0" smtClean="0"/>
              <a:t>, </a:t>
            </a:r>
            <a:r>
              <a:rPr lang="nb-NO" dirty="0" err="1" smtClean="0"/>
              <a:t>carrier</a:t>
            </a:r>
            <a:r>
              <a:rPr lang="nb-NO" dirty="0" smtClean="0"/>
              <a:t> </a:t>
            </a:r>
            <a:r>
              <a:rPr lang="nb-NO" dirty="0" err="1" smtClean="0"/>
              <a:t>production</a:t>
            </a:r>
            <a:r>
              <a:rPr lang="nb-NO" dirty="0" smtClean="0"/>
              <a:t> </a:t>
            </a:r>
            <a:r>
              <a:rPr lang="nb-NO" dirty="0" err="1" smtClean="0"/>
              <a:t>event</a:t>
            </a:r>
            <a:endParaRPr lang="nb-NO" dirty="0" smtClean="0"/>
          </a:p>
          <a:p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extended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additional</a:t>
            </a:r>
            <a:r>
              <a:rPr lang="nb-NO" dirty="0" smtClean="0"/>
              <a:t> </a:t>
            </a:r>
            <a:r>
              <a:rPr lang="nb-NO" dirty="0" err="1" smtClean="0"/>
              <a:t>records</a:t>
            </a:r>
            <a:r>
              <a:rPr lang="nb-NO" dirty="0" smtClean="0"/>
              <a:t> to </a:t>
            </a:r>
            <a:r>
              <a:rPr lang="nb-NO" dirty="0" err="1" smtClean="0"/>
              <a:t>illustrate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aspects</a:t>
            </a:r>
            <a:endParaRPr lang="nb-NO" dirty="0"/>
          </a:p>
          <a:p>
            <a:pPr lvl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715739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33" y="275695"/>
            <a:ext cx="4086578" cy="570971"/>
          </a:xfrm>
        </p:spPr>
        <p:txBody>
          <a:bodyPr>
            <a:noAutofit/>
          </a:bodyPr>
          <a:lstStyle/>
          <a:p>
            <a:r>
              <a:rPr lang="nb-NO" sz="1800" dirty="0" err="1" smtClean="0"/>
              <a:t>Biblioteca</a:t>
            </a:r>
            <a:r>
              <a:rPr lang="nb-NO" sz="1800" dirty="0" smtClean="0"/>
              <a:t> </a:t>
            </a:r>
            <a:r>
              <a:rPr lang="nb-NO" sz="1800" dirty="0" err="1" smtClean="0"/>
              <a:t>Nacional</a:t>
            </a:r>
            <a:r>
              <a:rPr lang="nb-NO" sz="1800" dirty="0" smtClean="0"/>
              <a:t> de </a:t>
            </a:r>
            <a:r>
              <a:rPr lang="nb-NO" sz="1800" dirty="0" err="1" smtClean="0"/>
              <a:t>España</a:t>
            </a: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>MARC </a:t>
            </a:r>
            <a:r>
              <a:rPr lang="nb-NO" sz="1800" dirty="0" err="1" smtClean="0"/>
              <a:t>record</a:t>
            </a:r>
            <a:r>
              <a:rPr lang="nb-NO" sz="1800" dirty="0" smtClean="0"/>
              <a:t> bima0000007171</a:t>
            </a:r>
            <a:endParaRPr lang="nb-NO" sz="1800" dirty="0"/>
          </a:p>
        </p:txBody>
      </p:sp>
      <p:pic>
        <p:nvPicPr>
          <p:cNvPr id="5" name="Content Placeholder 4" descr="bima0000007171.JW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537" b="-85537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28422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ima0000007177.V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90" b="-749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83279"/>
            <a:ext cx="4086578" cy="570971"/>
          </a:xfrm>
        </p:spPr>
        <p:txBody>
          <a:bodyPr>
            <a:noAutofit/>
          </a:bodyPr>
          <a:lstStyle/>
          <a:p>
            <a:r>
              <a:rPr lang="nb-NO" sz="1800" dirty="0" err="1" smtClean="0"/>
              <a:t>Biblioteca</a:t>
            </a:r>
            <a:r>
              <a:rPr lang="nb-NO" sz="1800" dirty="0" smtClean="0"/>
              <a:t> </a:t>
            </a:r>
            <a:r>
              <a:rPr lang="nb-NO" sz="1800" dirty="0" err="1" smtClean="0"/>
              <a:t>Nacional</a:t>
            </a:r>
            <a:r>
              <a:rPr lang="nb-NO" sz="1800" dirty="0" smtClean="0"/>
              <a:t> de </a:t>
            </a:r>
            <a:r>
              <a:rPr lang="nb-NO" sz="1800" dirty="0" err="1" smtClean="0"/>
              <a:t>España</a:t>
            </a: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>MARC </a:t>
            </a:r>
            <a:r>
              <a:rPr lang="nb-NO" sz="1800" dirty="0" err="1" smtClean="0"/>
              <a:t>record</a:t>
            </a:r>
            <a:r>
              <a:rPr lang="nb-NO" sz="1800" dirty="0" smtClean="0"/>
              <a:t> bima0000007177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4048774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ima0000070075.TA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11" b="-1441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33" y="275695"/>
            <a:ext cx="4086578" cy="570971"/>
          </a:xfrm>
        </p:spPr>
        <p:txBody>
          <a:bodyPr>
            <a:noAutofit/>
          </a:bodyPr>
          <a:lstStyle/>
          <a:p>
            <a:r>
              <a:rPr lang="nb-NO" sz="1800" dirty="0" err="1" smtClean="0"/>
              <a:t>Biblioteca</a:t>
            </a:r>
            <a:r>
              <a:rPr lang="nb-NO" sz="1800" dirty="0" smtClean="0"/>
              <a:t> </a:t>
            </a:r>
            <a:r>
              <a:rPr lang="nb-NO" sz="1800" dirty="0" err="1" smtClean="0"/>
              <a:t>Nacional</a:t>
            </a:r>
            <a:r>
              <a:rPr lang="nb-NO" sz="1800" dirty="0" smtClean="0"/>
              <a:t> de </a:t>
            </a:r>
            <a:r>
              <a:rPr lang="nb-NO" sz="1800" dirty="0" err="1" smtClean="0"/>
              <a:t>España</a:t>
            </a: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>MARC </a:t>
            </a:r>
            <a:r>
              <a:rPr lang="nb-NO" sz="1800" dirty="0" err="1" smtClean="0"/>
              <a:t>record</a:t>
            </a:r>
            <a:r>
              <a:rPr lang="nb-NO" sz="1800" dirty="0" smtClean="0"/>
              <a:t> bima0000070075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69771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imo0000660569.TA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40" r="-624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33" y="275695"/>
            <a:ext cx="4086578" cy="570971"/>
          </a:xfrm>
        </p:spPr>
        <p:txBody>
          <a:bodyPr>
            <a:noAutofit/>
          </a:bodyPr>
          <a:lstStyle/>
          <a:p>
            <a:r>
              <a:rPr lang="nb-NO" sz="1800" dirty="0" err="1" smtClean="0"/>
              <a:t>Biblioteca</a:t>
            </a:r>
            <a:r>
              <a:rPr lang="nb-NO" sz="1800" dirty="0" smtClean="0"/>
              <a:t> de </a:t>
            </a:r>
            <a:r>
              <a:rPr lang="nb-NO" sz="1800" dirty="0" err="1" smtClean="0"/>
              <a:t>Catalunya</a:t>
            </a: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>MARC </a:t>
            </a:r>
            <a:r>
              <a:rPr lang="nb-NO" sz="1800" dirty="0" err="1" smtClean="0"/>
              <a:t>record</a:t>
            </a:r>
            <a:r>
              <a:rPr lang="nb-NO" sz="1800" dirty="0" smtClean="0"/>
              <a:t> Mimo0000660569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700604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33" y="275695"/>
            <a:ext cx="4086578" cy="570971"/>
          </a:xfrm>
        </p:spPr>
        <p:txBody>
          <a:bodyPr>
            <a:noAutofit/>
          </a:bodyPr>
          <a:lstStyle/>
          <a:p>
            <a:r>
              <a:rPr lang="nb-NO" sz="1800" dirty="0" err="1" smtClean="0"/>
              <a:t>Biblioteca</a:t>
            </a:r>
            <a:r>
              <a:rPr lang="nb-NO" sz="1800" dirty="0" smtClean="0"/>
              <a:t> </a:t>
            </a:r>
            <a:r>
              <a:rPr lang="nb-NO" sz="1800" dirty="0" err="1" smtClean="0"/>
              <a:t>Nacional</a:t>
            </a:r>
            <a:r>
              <a:rPr lang="nb-NO" sz="1800" dirty="0" smtClean="0"/>
              <a:t> de </a:t>
            </a:r>
            <a:r>
              <a:rPr lang="nb-NO" sz="1800" dirty="0" err="1" smtClean="0"/>
              <a:t>España</a:t>
            </a: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>MARC </a:t>
            </a:r>
            <a:r>
              <a:rPr lang="nb-NO" sz="1800" dirty="0" err="1" smtClean="0"/>
              <a:t>record</a:t>
            </a:r>
            <a:r>
              <a:rPr lang="nb-NO" sz="1800" dirty="0" smtClean="0"/>
              <a:t> bima0000007181</a:t>
            </a:r>
            <a:endParaRPr lang="nb-NO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0904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13213669.TA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" b="8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33" y="275695"/>
            <a:ext cx="4086578" cy="570971"/>
          </a:xfrm>
        </p:spPr>
        <p:txBody>
          <a:bodyPr>
            <a:noAutofit/>
          </a:bodyPr>
          <a:lstStyle/>
          <a:p>
            <a:r>
              <a:rPr lang="nb-NO" sz="1800" dirty="0" err="1" smtClean="0"/>
              <a:t>Bodleian</a:t>
            </a:r>
            <a:r>
              <a:rPr lang="nb-NO" sz="1800" dirty="0" smtClean="0"/>
              <a:t> </a:t>
            </a:r>
            <a:r>
              <a:rPr lang="nb-NO" sz="1800" dirty="0" err="1" smtClean="0"/>
              <a:t>library</a:t>
            </a: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>MARC </a:t>
            </a:r>
            <a:r>
              <a:rPr lang="nb-NO" sz="1800" dirty="0" err="1" smtClean="0"/>
              <a:t>record</a:t>
            </a:r>
            <a:r>
              <a:rPr lang="nb-NO" sz="1800" dirty="0" smtClean="0"/>
              <a:t> 013213669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971981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33" y="275695"/>
            <a:ext cx="4086578" cy="570971"/>
          </a:xfrm>
        </p:spPr>
        <p:txBody>
          <a:bodyPr>
            <a:noAutofit/>
          </a:bodyPr>
          <a:lstStyle/>
          <a:p>
            <a:r>
              <a:rPr lang="nb-NO" sz="1800" dirty="0" err="1" smtClean="0"/>
              <a:t>Biblioteca</a:t>
            </a:r>
            <a:r>
              <a:rPr lang="nb-NO" sz="1800" dirty="0" smtClean="0"/>
              <a:t> </a:t>
            </a:r>
            <a:r>
              <a:rPr lang="nb-NO" sz="1800" dirty="0" err="1" smtClean="0"/>
              <a:t>Nacional</a:t>
            </a:r>
            <a:r>
              <a:rPr lang="nb-NO" sz="1800" dirty="0" smtClean="0"/>
              <a:t> de </a:t>
            </a:r>
            <a:r>
              <a:rPr lang="nb-NO" sz="1800" dirty="0" err="1" smtClean="0"/>
              <a:t>España</a:t>
            </a: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>MARC </a:t>
            </a:r>
            <a:r>
              <a:rPr lang="nb-NO" sz="1800" dirty="0" err="1" smtClean="0"/>
              <a:t>record</a:t>
            </a:r>
            <a:r>
              <a:rPr lang="nb-NO" sz="1800" dirty="0" smtClean="0"/>
              <a:t> bima0000007198</a:t>
            </a:r>
            <a:endParaRPr lang="nb-NO" sz="1800" dirty="0"/>
          </a:p>
        </p:txBody>
      </p:sp>
      <p:pic>
        <p:nvPicPr>
          <p:cNvPr id="4" name="Content Placeholder 3" descr="bima0000007198.JW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481" b="-6048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43517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257</Words>
  <Application>Microsoft Macintosh PowerPoint</Application>
  <PresentationFormat>On-screen Show (4:3)</PresentationFormat>
  <Paragraphs>48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El ingenioso hidalgo don Quixote de la Mancha</vt:lpstr>
      <vt:lpstr>PowerPoint Presentation</vt:lpstr>
      <vt:lpstr>Biblioteca Nacional de España MARC record bima0000007171</vt:lpstr>
      <vt:lpstr>Biblioteca Nacional de España MARC record bima0000007177</vt:lpstr>
      <vt:lpstr>Biblioteca Nacional de España MARC record bima0000070075</vt:lpstr>
      <vt:lpstr>Biblioteca de Catalunya MARC record Mimo0000660569</vt:lpstr>
      <vt:lpstr>Biblioteca Nacional de España MARC record bima0000007181</vt:lpstr>
      <vt:lpstr>Bodleian library MARC record 013213669</vt:lpstr>
      <vt:lpstr>Biblioteca Nacional de España MARC record bima0000007198</vt:lpstr>
      <vt:lpstr>Biblioteca Nacional de España MARC record bima0000074081</vt:lpstr>
      <vt:lpstr>Biblioteca Nacional de España MARC record Mimo0002044254</vt:lpstr>
      <vt:lpstr>Biblioteca Digital de Madrid MARC record BRM2009000804</vt:lpstr>
      <vt:lpstr>Biblioteca Nacional de España MARC record bima0000074082</vt:lpstr>
      <vt:lpstr>Bodleian library MARC record 016754131</vt:lpstr>
      <vt:lpstr>Records combined (only works and expressions)</vt:lpstr>
      <vt:lpstr>Records combined (only works and expressions) using multiple R3 and no R2</vt:lpstr>
      <vt:lpstr>Creating graph and rdf automatically to show that frbroo-models are  realistic</vt:lpstr>
      <vt:lpstr>Mapping FRBRoo to EDM (work in progress)</vt:lpstr>
      <vt:lpstr>TODO</vt:lpstr>
    </vt:vector>
  </TitlesOfParts>
  <Company>NTNU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Trond Aalberg</dc:creator>
  <cp:lastModifiedBy>Trond Aalberg</cp:lastModifiedBy>
  <cp:revision>13</cp:revision>
  <dcterms:created xsi:type="dcterms:W3CDTF">2012-11-14T08:59:47Z</dcterms:created>
  <dcterms:modified xsi:type="dcterms:W3CDTF">2012-11-15T05:13:30Z</dcterms:modified>
</cp:coreProperties>
</file>