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1" r:id="rId2"/>
  </p:sldMasterIdLst>
  <p:sldIdLst>
    <p:sldId id="264" r:id="rId3"/>
    <p:sldId id="256" r:id="rId4"/>
    <p:sldId id="258" r:id="rId5"/>
    <p:sldId id="257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8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0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9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98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4570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arlos Marcelino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406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interSettings" Target="printerSettings/printerSettings1.bin"/><Relationship Id="rId1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669726" y="1830588"/>
            <a:ext cx="3750469" cy="4420195"/>
          </a:xfrm>
          <a:prstGeom prst="rect">
            <a:avLst/>
          </a:prstGeom>
        </p:spPr>
        <p:txBody>
          <a:bodyPr/>
          <a:lstStyle>
            <a:lvl1pPr marL="241056" indent="-241056">
              <a:spcBef>
                <a:spcPts val="2250"/>
              </a:spcBef>
              <a:defRPr sz="2000"/>
            </a:lvl1pPr>
            <a:lvl2pPr marL="482111" indent="-241056">
              <a:spcBef>
                <a:spcPts val="2250"/>
              </a:spcBef>
              <a:defRPr sz="2000"/>
            </a:lvl2pPr>
            <a:lvl3pPr marL="723168" indent="-241056">
              <a:spcBef>
                <a:spcPts val="2250"/>
              </a:spcBef>
              <a:defRPr sz="2000"/>
            </a:lvl3pPr>
            <a:lvl4pPr marL="964224" indent="-241056">
              <a:spcBef>
                <a:spcPts val="2250"/>
              </a:spcBef>
              <a:defRPr sz="2000"/>
            </a:lvl4pPr>
            <a:lvl5pPr marL="1205279" indent="-241056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 dirty="0"/>
              <a:t>Body Level One</a:t>
            </a:r>
          </a:p>
          <a:p>
            <a:pPr lvl="1">
              <a:defRPr sz="1800"/>
            </a:pPr>
            <a:r>
              <a:rPr sz="2000" dirty="0"/>
              <a:t>Body Level Two</a:t>
            </a:r>
          </a:p>
          <a:p>
            <a:pPr lvl="2">
              <a:defRPr sz="1800"/>
            </a:pPr>
            <a:r>
              <a:rPr sz="2000" dirty="0"/>
              <a:t>Body Level Three</a:t>
            </a:r>
          </a:p>
          <a:p>
            <a:pPr lvl="3">
              <a:defRPr sz="1800"/>
            </a:pPr>
            <a:r>
              <a:rPr sz="2000" dirty="0"/>
              <a:t>Body Level Four</a:t>
            </a:r>
          </a:p>
          <a:p>
            <a:pPr lvl="4">
              <a:defRPr sz="1800"/>
            </a:pPr>
            <a:r>
              <a:rPr sz="2000"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8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algn="ctr" defTabSz="410625">
        <a:defRPr sz="5600">
          <a:latin typeface="+mn-lt"/>
          <a:ea typeface="+mn-ea"/>
          <a:cs typeface="+mn-cs"/>
          <a:sym typeface="Ubuntu"/>
        </a:defRPr>
      </a:lvl1pPr>
      <a:lvl2pPr indent="160679" algn="ctr" defTabSz="410625">
        <a:defRPr sz="5600">
          <a:latin typeface="+mn-lt"/>
          <a:ea typeface="+mn-ea"/>
          <a:cs typeface="+mn-cs"/>
          <a:sym typeface="Ubuntu"/>
        </a:defRPr>
      </a:lvl2pPr>
      <a:lvl3pPr indent="321357" algn="ctr" defTabSz="410625">
        <a:defRPr sz="5600">
          <a:latin typeface="+mn-lt"/>
          <a:ea typeface="+mn-ea"/>
          <a:cs typeface="+mn-cs"/>
          <a:sym typeface="Ubuntu"/>
        </a:defRPr>
      </a:lvl3pPr>
      <a:lvl4pPr indent="482038" algn="ctr" defTabSz="410625">
        <a:defRPr sz="5600">
          <a:latin typeface="+mn-lt"/>
          <a:ea typeface="+mn-ea"/>
          <a:cs typeface="+mn-cs"/>
          <a:sym typeface="Ubuntu"/>
        </a:defRPr>
      </a:lvl4pPr>
      <a:lvl5pPr indent="642717" algn="ctr" defTabSz="410625">
        <a:defRPr sz="5600">
          <a:latin typeface="+mn-lt"/>
          <a:ea typeface="+mn-ea"/>
          <a:cs typeface="+mn-cs"/>
          <a:sym typeface="Ubuntu"/>
        </a:defRPr>
      </a:lvl5pPr>
      <a:lvl6pPr indent="803397" algn="ctr" defTabSz="410625">
        <a:defRPr sz="5600">
          <a:latin typeface="+mn-lt"/>
          <a:ea typeface="+mn-ea"/>
          <a:cs typeface="+mn-cs"/>
          <a:sym typeface="Ubuntu"/>
        </a:defRPr>
      </a:lvl6pPr>
      <a:lvl7pPr indent="964075" algn="ctr" defTabSz="410625">
        <a:defRPr sz="5600">
          <a:latin typeface="+mn-lt"/>
          <a:ea typeface="+mn-ea"/>
          <a:cs typeface="+mn-cs"/>
          <a:sym typeface="Ubuntu"/>
        </a:defRPr>
      </a:lvl7pPr>
      <a:lvl8pPr indent="1124756" algn="ctr" defTabSz="410625">
        <a:defRPr sz="5600">
          <a:latin typeface="+mn-lt"/>
          <a:ea typeface="+mn-ea"/>
          <a:cs typeface="+mn-cs"/>
          <a:sym typeface="Ubuntu"/>
        </a:defRPr>
      </a:lvl8pPr>
      <a:lvl9pPr indent="1285434" algn="ctr" defTabSz="410625">
        <a:defRPr sz="5600">
          <a:latin typeface="+mn-lt"/>
          <a:ea typeface="+mn-ea"/>
          <a:cs typeface="+mn-cs"/>
          <a:sym typeface="Ubuntu"/>
        </a:defRPr>
      </a:lvl9pPr>
    </p:titleStyle>
    <p:bodyStyle>
      <a:lvl1pPr marL="273378" indent="-273378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1pPr>
      <a:lvl2pPr marL="624864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2pPr>
      <a:lvl3pPr marL="937296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3pPr>
      <a:lvl4pPr marL="1249728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4pPr>
      <a:lvl5pPr marL="1562160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5pPr>
      <a:lvl6pPr marL="1874592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6pPr>
      <a:lvl7pPr marL="2187024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7pPr>
      <a:lvl8pPr marL="2499456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8pPr>
      <a:lvl9pPr marL="2811888" indent="-312432" defTabSz="410625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9pPr>
    </p:bodyStyle>
    <p:otherStyle>
      <a:lvl1pPr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679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357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038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717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397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075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4756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434" algn="ctr" defTabSz="410625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8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txStyles>
    <p:titleStyle>
      <a:lvl1pPr algn="ctr" defTabSz="410709">
        <a:defRPr sz="5600">
          <a:latin typeface="+mn-lt"/>
          <a:ea typeface="+mn-ea"/>
          <a:cs typeface="+mn-cs"/>
          <a:sym typeface="Ubuntu"/>
        </a:defRPr>
      </a:lvl1pPr>
      <a:lvl2pPr indent="160712" algn="ctr" defTabSz="410709">
        <a:defRPr sz="5600">
          <a:latin typeface="+mn-lt"/>
          <a:ea typeface="+mn-ea"/>
          <a:cs typeface="+mn-cs"/>
          <a:sym typeface="Ubuntu"/>
        </a:defRPr>
      </a:lvl2pPr>
      <a:lvl3pPr indent="321424" algn="ctr" defTabSz="410709">
        <a:defRPr sz="5600">
          <a:latin typeface="+mn-lt"/>
          <a:ea typeface="+mn-ea"/>
          <a:cs typeface="+mn-cs"/>
          <a:sym typeface="Ubuntu"/>
        </a:defRPr>
      </a:lvl3pPr>
      <a:lvl4pPr indent="482136" algn="ctr" defTabSz="410709">
        <a:defRPr sz="5600">
          <a:latin typeface="+mn-lt"/>
          <a:ea typeface="+mn-ea"/>
          <a:cs typeface="+mn-cs"/>
          <a:sym typeface="Ubuntu"/>
        </a:defRPr>
      </a:lvl4pPr>
      <a:lvl5pPr indent="642849" algn="ctr" defTabSz="410709">
        <a:defRPr sz="5600">
          <a:latin typeface="+mn-lt"/>
          <a:ea typeface="+mn-ea"/>
          <a:cs typeface="+mn-cs"/>
          <a:sym typeface="Ubuntu"/>
        </a:defRPr>
      </a:lvl5pPr>
      <a:lvl6pPr indent="803561" algn="ctr" defTabSz="410709">
        <a:defRPr sz="5600">
          <a:latin typeface="+mn-lt"/>
          <a:ea typeface="+mn-ea"/>
          <a:cs typeface="+mn-cs"/>
          <a:sym typeface="Ubuntu"/>
        </a:defRPr>
      </a:lvl6pPr>
      <a:lvl7pPr indent="964274" algn="ctr" defTabSz="410709">
        <a:defRPr sz="5600">
          <a:latin typeface="+mn-lt"/>
          <a:ea typeface="+mn-ea"/>
          <a:cs typeface="+mn-cs"/>
          <a:sym typeface="Ubuntu"/>
        </a:defRPr>
      </a:lvl7pPr>
      <a:lvl8pPr indent="1124987" algn="ctr" defTabSz="410709">
        <a:defRPr sz="5600">
          <a:latin typeface="+mn-lt"/>
          <a:ea typeface="+mn-ea"/>
          <a:cs typeface="+mn-cs"/>
          <a:sym typeface="Ubuntu"/>
        </a:defRPr>
      </a:lvl8pPr>
      <a:lvl9pPr indent="1285697" algn="ctr" defTabSz="410709">
        <a:defRPr sz="5600">
          <a:latin typeface="+mn-lt"/>
          <a:ea typeface="+mn-ea"/>
          <a:cs typeface="+mn-cs"/>
          <a:sym typeface="Ubuntu"/>
        </a:defRPr>
      </a:lvl9pPr>
    </p:titleStyle>
    <p:bodyStyle>
      <a:lvl1pPr marL="273434" indent="-273434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1pPr>
      <a:lvl2pPr marL="624992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2pPr>
      <a:lvl3pPr marL="937488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3pPr>
      <a:lvl4pPr marL="1249984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4pPr>
      <a:lvl5pPr marL="1562480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5pPr>
      <a:lvl6pPr marL="1874976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6pPr>
      <a:lvl7pPr marL="2187472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7pPr>
      <a:lvl8pPr marL="2499968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8pPr>
      <a:lvl9pPr marL="2812464" indent="-312496" defTabSz="410709">
        <a:spcBef>
          <a:spcPts val="2953"/>
        </a:spcBef>
        <a:buSzPct val="75000"/>
        <a:buChar char="•"/>
        <a:defRPr sz="2500">
          <a:latin typeface="Open Sans"/>
          <a:ea typeface="Open Sans"/>
          <a:cs typeface="Open Sans"/>
          <a:sym typeface="Open Sans"/>
        </a:defRPr>
      </a:lvl9pPr>
    </p:bodyStyle>
    <p:otherStyle>
      <a:lvl1pPr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12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24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36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849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561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274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4987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697" algn="ctr" defTabSz="410709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U_presentation_covers_03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-8930" y="1"/>
            <a:ext cx="9161727" cy="687129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4"/>
          <p:cNvSpPr/>
          <p:nvPr/>
        </p:nvSpPr>
        <p:spPr>
          <a:xfrm>
            <a:off x="4819147" y="4608196"/>
            <a:ext cx="3864289" cy="1659748"/>
          </a:xfrm>
          <a:prstGeom prst="roundRect">
            <a:avLst>
              <a:gd name="adj" fmla="val 5829"/>
            </a:avLst>
          </a:prstGeom>
          <a:solidFill>
            <a:srgbClr val="000000">
              <a:alpha val="74008"/>
            </a:srgbClr>
          </a:solidFill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4647" tIns="44647" rIns="44647" bIns="44647" anchor="ctr"/>
          <a:lstStyle/>
          <a:p>
            <a:pPr marL="151870">
              <a:lnSpc>
                <a:spcPct val="80000"/>
              </a:lnSpc>
              <a:defRPr sz="1800"/>
            </a:pPr>
            <a:r>
              <a:rPr lang="x-none" sz="2700" cap="all" dirty="0" smtClean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EDM Workshop</a:t>
            </a:r>
            <a:endParaRPr sz="2700" cap="all" dirty="0" smtClean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151870">
              <a:spcBef>
                <a:spcPts val="562"/>
              </a:spcBef>
              <a:defRPr sz="1800"/>
            </a:pPr>
            <a:r>
              <a:rPr lang="en-US" dirty="0">
                <a:solidFill>
                  <a:srgbClr val="FFFFFF"/>
                </a:solidFill>
              </a:rPr>
              <a:t>EDM turns five, so now what?</a:t>
            </a:r>
            <a:endParaRPr dirty="0" smtClean="0">
              <a:solidFill>
                <a:srgbClr val="FFFFFF"/>
              </a:solidFill>
            </a:endParaRPr>
          </a:p>
          <a:p>
            <a:pPr marL="151870">
              <a:spcBef>
                <a:spcPts val="562"/>
              </a:spcBef>
              <a:defRPr sz="1800"/>
            </a:pPr>
            <a:r>
              <a:rPr lang="x-none" sz="1100" b="1" dirty="0" smtClean="0">
                <a:solidFill>
                  <a:srgbClr val="FFFFFF"/>
                </a:solidFill>
              </a:rPr>
              <a:t>2 November </a:t>
            </a:r>
            <a:r>
              <a:rPr sz="1100" b="1" dirty="0" smtClean="0">
                <a:solidFill>
                  <a:srgbClr val="FFFFFF"/>
                </a:solidFill>
              </a:rPr>
              <a:t>20</a:t>
            </a:r>
            <a:r>
              <a:rPr lang="x-none" sz="1100" b="1" dirty="0" smtClean="0">
                <a:solidFill>
                  <a:srgbClr val="FFFFFF"/>
                </a:solidFill>
              </a:rPr>
              <a:t>15</a:t>
            </a:r>
            <a:endParaRPr sz="11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" y="6271720"/>
            <a:ext cx="9145117" cy="607293"/>
            <a:chOff x="0" y="8919779"/>
            <a:chExt cx="13006388" cy="863705"/>
          </a:xfrm>
        </p:grpSpPr>
        <p:pic>
          <p:nvPicPr>
            <p:cNvPr id="2" name="Picture 1" descr="eu_bar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8919779"/>
              <a:ext cx="13006388" cy="863705"/>
            </a:xfrm>
            <a:prstGeom prst="rect">
              <a:avLst/>
            </a:prstGeom>
          </p:spPr>
        </p:pic>
        <p:sp>
          <p:nvSpPr>
            <p:cNvPr id="92" name="Shape 92"/>
            <p:cNvSpPr/>
            <p:nvPr/>
          </p:nvSpPr>
          <p:spPr>
            <a:xfrm>
              <a:off x="7206991" y="8936220"/>
              <a:ext cx="5353310" cy="47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buntu"/>
                </a:defRPr>
              </a:lvl1pPr>
            </a:lstStyle>
            <a:p>
              <a:pPr defTabSz="410688">
                <a:defRPr sz="1800" b="0">
                  <a:solidFill>
                    <a:srgbClr val="000000"/>
                  </a:solidFill>
                </a:defRPr>
              </a:pPr>
              <a:r>
                <a:rPr lang="en-US" sz="1300" b="0" kern="0" dirty="0" smtClean="0">
                  <a:solidFill>
                    <a:srgbClr val="000000"/>
                  </a:solidFill>
                </a:rPr>
                <a:t>EDM workshop</a:t>
              </a:r>
              <a:endParaRPr sz="1300" b="0" kern="0" dirty="0">
                <a:solidFill>
                  <a:srgbClr val="000000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7430498" y="9233960"/>
              <a:ext cx="5129803" cy="37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400">
                  <a:solidFill>
                    <a:srgbClr val="FFFFFF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defTabSz="410688"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CC BY-SA</a:t>
              </a:r>
            </a:p>
          </p:txBody>
        </p:sp>
      </p:grpSp>
      <p:sp>
        <p:nvSpPr>
          <p:cNvPr id="13" name="Shape 88"/>
          <p:cNvSpPr txBox="1">
            <a:spLocks/>
          </p:cNvSpPr>
          <p:nvPr/>
        </p:nvSpPr>
        <p:spPr>
          <a:xfrm>
            <a:off x="681567" y="387172"/>
            <a:ext cx="11641667" cy="14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b="1">
                <a:solidFill>
                  <a:srgbClr val="60C4EE"/>
                </a:solidFill>
              </a:defRPr>
            </a:lvl1pPr>
          </a:lstStyle>
          <a:p>
            <a:pPr defTabSz="584170">
              <a:defRPr sz="1800" b="0">
                <a:solidFill>
                  <a:srgbClr val="000000"/>
                </a:solidFill>
              </a:defRPr>
            </a:pPr>
            <a:r>
              <a:rPr lang="en-US" sz="8000" kern="0" dirty="0" smtClean="0">
                <a:sym typeface="Ubuntu"/>
              </a:rPr>
              <a:t>Who are we?</a:t>
            </a:r>
            <a:endParaRPr lang="en-US" sz="8000" kern="0" dirty="0">
              <a:sym typeface="Ubuntu"/>
            </a:endParaRPr>
          </a:p>
        </p:txBody>
      </p:sp>
      <p:sp>
        <p:nvSpPr>
          <p:cNvPr id="7" name="Shape 89"/>
          <p:cNvSpPr>
            <a:spLocks noGrp="1"/>
          </p:cNvSpPr>
          <p:nvPr>
            <p:ph type="body" idx="1"/>
          </p:nvPr>
        </p:nvSpPr>
        <p:spPr>
          <a:xfrm>
            <a:off x="479226" y="5491102"/>
            <a:ext cx="7804548" cy="4034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3040" indent="-243040">
              <a:buNone/>
              <a:defRPr sz="1800"/>
            </a:pPr>
            <a:r>
              <a:rPr lang="en-US" sz="2200" i="1" dirty="0" smtClean="0">
                <a:solidFill>
                  <a:srgbClr val="53585F"/>
                </a:solidFill>
              </a:rPr>
              <a:t>Any objection to taking pictures?</a:t>
            </a:r>
            <a:endParaRPr lang="en-US" sz="2200" i="1" dirty="0" smtClean="0">
              <a:solidFill>
                <a:srgbClr val="53585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79226" y="2212890"/>
            <a:ext cx="7804548" cy="3681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Celebrate EDM progress in the past 5 years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Discuss EDM short and medium-term development plans, get input on longer-term priorities (DSI year 2 and beyond)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Inventory relevant initiatives to connect with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Reflect on EDM community organization and governance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Show it’s still possible to have a say in EDM development, just as it was 5 years ago!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" y="6271720"/>
            <a:ext cx="9145117" cy="607293"/>
            <a:chOff x="0" y="8919779"/>
            <a:chExt cx="13006388" cy="863705"/>
          </a:xfrm>
        </p:grpSpPr>
        <p:pic>
          <p:nvPicPr>
            <p:cNvPr id="2" name="Picture 1" descr="eu_bar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8919779"/>
              <a:ext cx="13006388" cy="863705"/>
            </a:xfrm>
            <a:prstGeom prst="rect">
              <a:avLst/>
            </a:prstGeom>
          </p:spPr>
        </p:pic>
        <p:sp>
          <p:nvSpPr>
            <p:cNvPr id="92" name="Shape 92"/>
            <p:cNvSpPr/>
            <p:nvPr/>
          </p:nvSpPr>
          <p:spPr>
            <a:xfrm>
              <a:off x="7206991" y="8936220"/>
              <a:ext cx="5353310" cy="47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buntu"/>
                </a:defRPr>
              </a:lvl1pPr>
            </a:lstStyle>
            <a:p>
              <a:pPr defTabSz="410688">
                <a:defRPr sz="1800" b="0">
                  <a:solidFill>
                    <a:srgbClr val="000000"/>
                  </a:solidFill>
                </a:defRPr>
              </a:pPr>
              <a:r>
                <a:rPr lang="en-US" sz="1300" b="0" kern="0" dirty="0">
                  <a:solidFill>
                    <a:srgbClr val="000000"/>
                  </a:solidFill>
                </a:rPr>
                <a:t>EDM </a:t>
              </a:r>
              <a:r>
                <a:rPr lang="en-US" sz="1300" b="0" kern="0" dirty="0" smtClean="0">
                  <a:solidFill>
                    <a:srgbClr val="000000"/>
                  </a:solidFill>
                </a:rPr>
                <a:t>workshop</a:t>
              </a:r>
              <a:endParaRPr lang="en-US" sz="1300" b="0" kern="0" dirty="0">
                <a:solidFill>
                  <a:srgbClr val="000000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7430498" y="9233960"/>
              <a:ext cx="5129803" cy="37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400">
                  <a:solidFill>
                    <a:srgbClr val="FFFFFF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defTabSz="410688"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CC BY-SA</a:t>
              </a:r>
            </a:p>
          </p:txBody>
        </p:sp>
      </p:grpSp>
      <p:sp>
        <p:nvSpPr>
          <p:cNvPr id="13" name="Shape 88"/>
          <p:cNvSpPr txBox="1">
            <a:spLocks/>
          </p:cNvSpPr>
          <p:nvPr/>
        </p:nvSpPr>
        <p:spPr>
          <a:xfrm>
            <a:off x="681567" y="387172"/>
            <a:ext cx="11641667" cy="14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b="1">
                <a:solidFill>
                  <a:srgbClr val="60C4EE"/>
                </a:solidFill>
              </a:defRPr>
            </a:lvl1pPr>
          </a:lstStyle>
          <a:p>
            <a:pPr defTabSz="584170">
              <a:defRPr sz="1800" b="0">
                <a:solidFill>
                  <a:srgbClr val="000000"/>
                </a:solidFill>
              </a:defRPr>
            </a:pPr>
            <a:r>
              <a:rPr lang="en-US" sz="8000" kern="0" dirty="0" smtClean="0">
                <a:sym typeface="Ubuntu"/>
              </a:rPr>
              <a:t>Why are we here?</a:t>
            </a:r>
            <a:endParaRPr lang="en-US" sz="8000" kern="0" dirty="0">
              <a:sym typeface="Ubuntu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79226" y="1879160"/>
            <a:ext cx="7804548" cy="38927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14:00-14:20: Welcome, agenda, intros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14:20-14:35: Recap where we stand with EDM</a:t>
            </a:r>
          </a:p>
          <a:p>
            <a:pPr marL="484095" lvl="1" indent="-243040">
              <a:spcBef>
                <a:spcPts val="450"/>
              </a:spcBef>
              <a:buNone/>
              <a:defRPr sz="1800"/>
            </a:pPr>
            <a:r>
              <a:rPr lang="en-US" sz="1600" i="1" dirty="0" smtClean="0">
                <a:solidFill>
                  <a:srgbClr val="53585F"/>
                </a:solidFill>
              </a:rPr>
              <a:t>What we have achieved with EDM, why it is important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14:35-14:45:Current short- and medium-term plans for EDM at Europeana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14:45-15:00: Your feedback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" y="6271720"/>
            <a:ext cx="9145117" cy="607293"/>
            <a:chOff x="0" y="8919779"/>
            <a:chExt cx="13006388" cy="863705"/>
          </a:xfrm>
        </p:grpSpPr>
        <p:pic>
          <p:nvPicPr>
            <p:cNvPr id="2" name="Picture 1" descr="eu_bar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8919779"/>
              <a:ext cx="13006388" cy="863705"/>
            </a:xfrm>
            <a:prstGeom prst="rect">
              <a:avLst/>
            </a:prstGeom>
          </p:spPr>
        </p:pic>
        <p:sp>
          <p:nvSpPr>
            <p:cNvPr id="92" name="Shape 92"/>
            <p:cNvSpPr/>
            <p:nvPr/>
          </p:nvSpPr>
          <p:spPr>
            <a:xfrm>
              <a:off x="7206991" y="8936220"/>
              <a:ext cx="5353310" cy="47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buntu"/>
                </a:defRPr>
              </a:lvl1pPr>
            </a:lstStyle>
            <a:p>
              <a:pPr defTabSz="410688">
                <a:defRPr sz="1800" b="0">
                  <a:solidFill>
                    <a:srgbClr val="000000"/>
                  </a:solidFill>
                </a:defRPr>
              </a:pPr>
              <a:r>
                <a:rPr lang="en-US" sz="1300" b="0" kern="0" dirty="0">
                  <a:solidFill>
                    <a:srgbClr val="000000"/>
                  </a:solidFill>
                </a:rPr>
                <a:t>EDM </a:t>
              </a:r>
              <a:r>
                <a:rPr lang="en-US" sz="1300" b="0" kern="0" dirty="0" smtClean="0">
                  <a:solidFill>
                    <a:srgbClr val="000000"/>
                  </a:solidFill>
                </a:rPr>
                <a:t>workshop</a:t>
              </a:r>
              <a:endParaRPr lang="en-US" sz="1300" b="0" kern="0" dirty="0">
                <a:solidFill>
                  <a:srgbClr val="000000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7430498" y="9233960"/>
              <a:ext cx="5129803" cy="37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400">
                  <a:solidFill>
                    <a:srgbClr val="FFFFFF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defTabSz="410688"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CC BY-SA</a:t>
              </a:r>
            </a:p>
          </p:txBody>
        </p:sp>
      </p:grpSp>
      <p:sp>
        <p:nvSpPr>
          <p:cNvPr id="13" name="Shape 88"/>
          <p:cNvSpPr txBox="1">
            <a:spLocks/>
          </p:cNvSpPr>
          <p:nvPr/>
        </p:nvSpPr>
        <p:spPr>
          <a:xfrm>
            <a:off x="681567" y="387172"/>
            <a:ext cx="11641667" cy="14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b="1">
                <a:solidFill>
                  <a:srgbClr val="60C4EE"/>
                </a:solidFill>
              </a:defRPr>
            </a:lvl1pPr>
          </a:lstStyle>
          <a:p>
            <a:pPr defTabSz="584170">
              <a:defRPr sz="1800" b="0">
                <a:solidFill>
                  <a:srgbClr val="000000"/>
                </a:solidFill>
              </a:defRPr>
            </a:pPr>
            <a:r>
              <a:rPr lang="en-US" sz="8000" kern="0" dirty="0" smtClean="0">
                <a:sym typeface="Ubuntu"/>
              </a:rPr>
              <a:t>Agenda (1/2)</a:t>
            </a:r>
            <a:endParaRPr lang="en-US" sz="8000" kern="0" dirty="0">
              <a:sym typeface="Ubuntu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4260" y="5745663"/>
            <a:ext cx="576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040" indent="-243040">
              <a:defRPr sz="1800"/>
            </a:pPr>
            <a:r>
              <a:rPr lang="en-US" b="1" i="1" dirty="0" smtClean="0">
                <a:solidFill>
                  <a:srgbClr val="53585F"/>
                </a:solidFill>
              </a:rPr>
              <a:t>Note taking at http://</a:t>
            </a:r>
            <a:r>
              <a:rPr lang="en-US" b="1" i="1" dirty="0" err="1" smtClean="0">
                <a:solidFill>
                  <a:srgbClr val="53585F"/>
                </a:solidFill>
              </a:rPr>
              <a:t>piratepad.net</a:t>
            </a:r>
            <a:r>
              <a:rPr lang="en-US" b="1" i="1" dirty="0" smtClean="0">
                <a:solidFill>
                  <a:srgbClr val="53585F"/>
                </a:solidFill>
              </a:rPr>
              <a:t>/EDM-workshop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79225" y="1879160"/>
            <a:ext cx="8352239" cy="3761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15:00-15:30: Your lightening talks</a:t>
            </a:r>
          </a:p>
          <a:p>
            <a:pPr marL="484095" lvl="1" indent="-243040">
              <a:spcBef>
                <a:spcPts val="450"/>
              </a:spcBef>
              <a:buNone/>
              <a:defRPr sz="1800"/>
            </a:pPr>
            <a:r>
              <a:rPr lang="en-US" sz="1600" i="1" dirty="0" smtClean="0">
                <a:solidFill>
                  <a:srgbClr val="53585F"/>
                </a:solidFill>
              </a:rPr>
              <a:t>Setting the scene for roundtables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15:30-15:50: Coffee break</a:t>
            </a:r>
          </a:p>
          <a:p>
            <a:pPr marL="243040" indent="-243040">
              <a:spcBef>
                <a:spcPts val="450"/>
              </a:spcBef>
              <a:buNone/>
              <a:defRPr sz="1800"/>
            </a:pPr>
            <a:r>
              <a:rPr lang="en-US" sz="1730" i="1" dirty="0" smtClean="0">
                <a:solidFill>
                  <a:srgbClr val="53585F"/>
                </a:solidFill>
              </a:rPr>
              <a:t>Voting on ideas for discussion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15:50-16:20: 1st round table session</a:t>
            </a:r>
          </a:p>
          <a:p>
            <a:pPr marL="244800" lvl="1" indent="-243040">
              <a:spcBef>
                <a:spcPts val="450"/>
              </a:spcBef>
              <a:buNone/>
              <a:defRPr sz="1800"/>
            </a:pPr>
            <a:r>
              <a:rPr lang="en-US" sz="1600" i="1" dirty="0" smtClean="0">
                <a:solidFill>
                  <a:srgbClr val="53585F"/>
                </a:solidFill>
              </a:rPr>
              <a:t>Participants move from one table to the other</a:t>
            </a:r>
            <a:endParaRPr lang="en-US" sz="2200" dirty="0" smtClean="0">
              <a:solidFill>
                <a:srgbClr val="53585F"/>
              </a:solidFill>
            </a:endParaRPr>
          </a:p>
          <a:p>
            <a:pPr marL="243040" indent="-243040">
              <a:spcBef>
                <a:spcPts val="450"/>
              </a:spcBef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16:20-16:50: 2nd round table session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16:50-17:30: reporting from round tables, general discussion</a:t>
            </a:r>
          </a:p>
          <a:p>
            <a:pPr marL="243040" indent="-243040"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18:00-21:00: reception, dinner, summing-up main points and next steps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" y="6271720"/>
            <a:ext cx="9145117" cy="607293"/>
            <a:chOff x="0" y="8919779"/>
            <a:chExt cx="13006388" cy="863705"/>
          </a:xfrm>
        </p:grpSpPr>
        <p:pic>
          <p:nvPicPr>
            <p:cNvPr id="2" name="Picture 1" descr="eu_bar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8919779"/>
              <a:ext cx="13006388" cy="863705"/>
            </a:xfrm>
            <a:prstGeom prst="rect">
              <a:avLst/>
            </a:prstGeom>
          </p:spPr>
        </p:pic>
        <p:sp>
          <p:nvSpPr>
            <p:cNvPr id="92" name="Shape 92"/>
            <p:cNvSpPr/>
            <p:nvPr/>
          </p:nvSpPr>
          <p:spPr>
            <a:xfrm>
              <a:off x="7206991" y="8936220"/>
              <a:ext cx="5353310" cy="47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buntu"/>
                </a:defRPr>
              </a:lvl1pPr>
            </a:lstStyle>
            <a:p>
              <a:pPr defTabSz="410688">
                <a:defRPr sz="1800" b="0">
                  <a:solidFill>
                    <a:srgbClr val="000000"/>
                  </a:solidFill>
                </a:defRPr>
              </a:pPr>
              <a:r>
                <a:rPr lang="en-US" sz="1300" b="0" kern="0" dirty="0">
                  <a:solidFill>
                    <a:srgbClr val="000000"/>
                  </a:solidFill>
                </a:rPr>
                <a:t>EDM </a:t>
              </a:r>
              <a:r>
                <a:rPr lang="en-US" sz="1300" b="0" kern="0" dirty="0" smtClean="0">
                  <a:solidFill>
                    <a:srgbClr val="000000"/>
                  </a:solidFill>
                </a:rPr>
                <a:t>workshop</a:t>
              </a:r>
              <a:endParaRPr lang="en-US" sz="1300" b="0" kern="0" dirty="0">
                <a:solidFill>
                  <a:srgbClr val="000000"/>
                </a:solidFill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7430498" y="9233960"/>
              <a:ext cx="5129803" cy="37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400">
                  <a:solidFill>
                    <a:srgbClr val="FFFFFF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defTabSz="410688"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CC BY-SA</a:t>
              </a:r>
            </a:p>
          </p:txBody>
        </p:sp>
      </p:grpSp>
      <p:sp>
        <p:nvSpPr>
          <p:cNvPr id="13" name="Shape 88"/>
          <p:cNvSpPr txBox="1">
            <a:spLocks/>
          </p:cNvSpPr>
          <p:nvPr/>
        </p:nvSpPr>
        <p:spPr>
          <a:xfrm>
            <a:off x="681567" y="387172"/>
            <a:ext cx="11641667" cy="14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b="1">
                <a:solidFill>
                  <a:srgbClr val="60C4EE"/>
                </a:solidFill>
              </a:defRPr>
            </a:lvl1pPr>
          </a:lstStyle>
          <a:p>
            <a:pPr defTabSz="584170">
              <a:defRPr sz="1800" b="0">
                <a:solidFill>
                  <a:srgbClr val="000000"/>
                </a:solidFill>
              </a:defRPr>
            </a:pPr>
            <a:r>
              <a:rPr lang="en-US" sz="8000" kern="0" dirty="0" smtClean="0">
                <a:sym typeface="Ubuntu"/>
              </a:rPr>
              <a:t>Agenda (2/2)</a:t>
            </a:r>
            <a:endParaRPr lang="en-US" sz="8000" kern="0" dirty="0">
              <a:sym typeface="Ubuntu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4260" y="5745663"/>
            <a:ext cx="576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040" indent="-243040">
              <a:defRPr sz="1800"/>
            </a:pPr>
            <a:r>
              <a:rPr lang="en-US" b="1" i="1" dirty="0" smtClean="0">
                <a:solidFill>
                  <a:srgbClr val="53585F"/>
                </a:solidFill>
              </a:rPr>
              <a:t>Note taking at http://</a:t>
            </a:r>
            <a:r>
              <a:rPr lang="en-US" b="1" i="1" dirty="0" err="1" smtClean="0">
                <a:solidFill>
                  <a:srgbClr val="53585F"/>
                </a:solidFill>
              </a:rPr>
              <a:t>piratepad.net</a:t>
            </a:r>
            <a:r>
              <a:rPr lang="en-US" b="1" i="1" dirty="0" smtClean="0">
                <a:solidFill>
                  <a:srgbClr val="53585F"/>
                </a:solidFill>
              </a:rPr>
              <a:t>/EDM-workshop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79226" y="2212890"/>
            <a:ext cx="7804548" cy="17615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3040" indent="-243040">
              <a:buNone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Caffe'500</a:t>
            </a:r>
          </a:p>
          <a:p>
            <a:pPr marL="243040" indent="-243040">
              <a:buNone/>
              <a:defRPr sz="1800"/>
            </a:pPr>
            <a:r>
              <a:rPr lang="en-US" sz="2200" dirty="0" smtClean="0">
                <a:solidFill>
                  <a:srgbClr val="53585F"/>
                </a:solidFill>
              </a:rPr>
              <a:t>Albert </a:t>
            </a:r>
            <a:r>
              <a:rPr lang="en-US" sz="2200" dirty="0" err="1" smtClean="0">
                <a:solidFill>
                  <a:srgbClr val="53585F"/>
                </a:solidFill>
              </a:rPr>
              <a:t>Cuypstraat</a:t>
            </a:r>
            <a:r>
              <a:rPr lang="en-US" sz="2200" dirty="0" smtClean="0">
                <a:solidFill>
                  <a:srgbClr val="53585F"/>
                </a:solidFill>
              </a:rPr>
              <a:t> 59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" y="6271720"/>
            <a:ext cx="9145117" cy="607293"/>
            <a:chOff x="0" y="8919779"/>
            <a:chExt cx="13006388" cy="863705"/>
          </a:xfrm>
        </p:grpSpPr>
        <p:pic>
          <p:nvPicPr>
            <p:cNvPr id="2" name="Picture 1" descr="eu_bar_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8919779"/>
              <a:ext cx="13006388" cy="863705"/>
            </a:xfrm>
            <a:prstGeom prst="rect">
              <a:avLst/>
            </a:prstGeom>
          </p:spPr>
        </p:pic>
        <p:sp>
          <p:nvSpPr>
            <p:cNvPr id="92" name="Shape 92"/>
            <p:cNvSpPr/>
            <p:nvPr/>
          </p:nvSpPr>
          <p:spPr>
            <a:xfrm>
              <a:off x="7206991" y="8936220"/>
              <a:ext cx="5353310" cy="47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7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buntu"/>
                </a:defRPr>
              </a:lvl1pPr>
            </a:lstStyle>
            <a:p>
              <a:pPr defTabSz="410688">
                <a:defRPr sz="1800" b="0">
                  <a:solidFill>
                    <a:srgbClr val="000000"/>
                  </a:solidFill>
                </a:defRPr>
              </a:pPr>
              <a:r>
                <a:rPr sz="1300" b="0" kern="0" dirty="0">
                  <a:solidFill>
                    <a:srgbClr val="000000"/>
                  </a:solidFill>
                </a:rPr>
                <a:t>Title here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7430498" y="9233960"/>
              <a:ext cx="5129803" cy="371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defRPr sz="1400">
                  <a:solidFill>
                    <a:srgbClr val="FFFFFF"/>
                  </a:solidFill>
                  <a:latin typeface="Ubuntu Medium"/>
                  <a:ea typeface="Ubuntu Medium"/>
                  <a:cs typeface="Ubuntu Medium"/>
                  <a:sym typeface="Ubuntu Medium"/>
                </a:defRPr>
              </a:lvl1pPr>
            </a:lstStyle>
            <a:p>
              <a:pPr defTabSz="410688">
                <a:defRPr sz="1800">
                  <a:solidFill>
                    <a:srgbClr val="000000"/>
                  </a:solidFill>
                </a:defRPr>
              </a:pPr>
              <a:r>
                <a:rPr sz="1300" kern="0" dirty="0">
                  <a:solidFill>
                    <a:srgbClr val="000000"/>
                  </a:solidFill>
                </a:rPr>
                <a:t>CC BY-SA</a:t>
              </a:r>
            </a:p>
          </p:txBody>
        </p:sp>
      </p:grpSp>
      <p:sp>
        <p:nvSpPr>
          <p:cNvPr id="13" name="Shape 88"/>
          <p:cNvSpPr txBox="1">
            <a:spLocks/>
          </p:cNvSpPr>
          <p:nvPr/>
        </p:nvSpPr>
        <p:spPr>
          <a:xfrm>
            <a:off x="275503" y="387172"/>
            <a:ext cx="11641667" cy="149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 algn="l">
              <a:defRPr b="1">
                <a:solidFill>
                  <a:srgbClr val="60C4EE"/>
                </a:solidFill>
              </a:defRPr>
            </a:lvl1pPr>
          </a:lstStyle>
          <a:p>
            <a:pPr defTabSz="584170">
              <a:defRPr sz="1800" b="0">
                <a:solidFill>
                  <a:srgbClr val="000000"/>
                </a:solidFill>
              </a:defRPr>
            </a:pPr>
            <a:r>
              <a:rPr lang="en-US" sz="8000" kern="0" dirty="0" smtClean="0">
                <a:sym typeface="Ubuntu"/>
              </a:rPr>
              <a:t>Dinner</a:t>
            </a:r>
            <a:endParaRPr lang="en-US" sz="8000" kern="0" dirty="0">
              <a:sym typeface="Ubuntu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14" y="-13892"/>
            <a:ext cx="4947987" cy="68891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Ubuntu"/>
        <a:ea typeface="Ubuntu"/>
        <a:cs typeface="Ubuntu"/>
      </a:majorFont>
      <a:minorFont>
        <a:latin typeface="Ubuntu"/>
        <a:ea typeface="Ubuntu"/>
        <a:cs typeface="Ubuntu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Ubuntu"/>
        <a:ea typeface="Ubuntu"/>
        <a:cs typeface="Ubuntu"/>
      </a:majorFont>
      <a:minorFont>
        <a:latin typeface="Ubuntu"/>
        <a:ea typeface="Ubuntu"/>
        <a:cs typeface="Ubuntu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332</Words>
  <Application>Microsoft Macintosh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White</vt:lpstr>
      <vt:lpstr>1_White</vt:lpstr>
      <vt:lpstr>Slide 1</vt:lpstr>
      <vt:lpstr>Slide 2</vt:lpstr>
      <vt:lpstr>Slide 3</vt:lpstr>
      <vt:lpstr>Slide 4</vt:lpstr>
      <vt:lpstr>Slide 5</vt:lpstr>
      <vt:lpstr>Slide 6</vt:lpstr>
    </vt:vector>
  </TitlesOfParts>
  <Company>Vrije Universiteit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Antoine Isaac</dc:creator>
  <cp:lastModifiedBy>Antoine Isaac</cp:lastModifiedBy>
  <cp:revision>11</cp:revision>
  <dcterms:created xsi:type="dcterms:W3CDTF">2015-11-02T10:57:26Z</dcterms:created>
  <dcterms:modified xsi:type="dcterms:W3CDTF">2015-11-02T10:59:05Z</dcterms:modified>
</cp:coreProperties>
</file>